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42"/>
  </p:notesMasterIdLst>
  <p:sldIdLst>
    <p:sldId id="257" r:id="rId2"/>
    <p:sldId id="259" r:id="rId3"/>
    <p:sldId id="258" r:id="rId4"/>
    <p:sldId id="260" r:id="rId5"/>
    <p:sldId id="313" r:id="rId6"/>
    <p:sldId id="324" r:id="rId7"/>
    <p:sldId id="263" r:id="rId8"/>
    <p:sldId id="325" r:id="rId9"/>
    <p:sldId id="326" r:id="rId10"/>
    <p:sldId id="327" r:id="rId11"/>
    <p:sldId id="262" r:id="rId12"/>
    <p:sldId id="264" r:id="rId13"/>
    <p:sldId id="348" r:id="rId14"/>
    <p:sldId id="331" r:id="rId15"/>
    <p:sldId id="345" r:id="rId16"/>
    <p:sldId id="346" r:id="rId17"/>
    <p:sldId id="332" r:id="rId18"/>
    <p:sldId id="330" r:id="rId19"/>
    <p:sldId id="329" r:id="rId20"/>
    <p:sldId id="328" r:id="rId21"/>
    <p:sldId id="347" r:id="rId22"/>
    <p:sldId id="336" r:id="rId23"/>
    <p:sldId id="312" r:id="rId24"/>
    <p:sldId id="274" r:id="rId25"/>
    <p:sldId id="335" r:id="rId26"/>
    <p:sldId id="333" r:id="rId27"/>
    <p:sldId id="342" r:id="rId28"/>
    <p:sldId id="339" r:id="rId29"/>
    <p:sldId id="319" r:id="rId30"/>
    <p:sldId id="340" r:id="rId31"/>
    <p:sldId id="334" r:id="rId32"/>
    <p:sldId id="338" r:id="rId33"/>
    <p:sldId id="349" r:id="rId34"/>
    <p:sldId id="284" r:id="rId35"/>
    <p:sldId id="341" r:id="rId36"/>
    <p:sldId id="305" r:id="rId37"/>
    <p:sldId id="287" r:id="rId38"/>
    <p:sldId id="344" r:id="rId39"/>
    <p:sldId id="289" r:id="rId40"/>
    <p:sldId id="290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FAF6"/>
    <a:srgbClr val="FAF5E2"/>
    <a:srgbClr val="00FF00"/>
    <a:srgbClr val="D20000"/>
    <a:srgbClr val="F40000"/>
    <a:srgbClr val="FFFFFF"/>
    <a:srgbClr val="FF9900"/>
    <a:srgbClr val="F9D700"/>
    <a:srgbClr val="00D200"/>
    <a:srgbClr val="CCF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26" autoAdjust="0"/>
    <p:restoredTop sz="86394" autoAdjust="0"/>
  </p:normalViewPr>
  <p:slideViewPr>
    <p:cSldViewPr snapToGrid="0">
      <p:cViewPr varScale="1">
        <p:scale>
          <a:sx n="61" d="100"/>
          <a:sy n="61" d="100"/>
        </p:scale>
        <p:origin x="58" y="254"/>
      </p:cViewPr>
      <p:guideLst/>
    </p:cSldViewPr>
  </p:slideViewPr>
  <p:outlineViewPr>
    <p:cViewPr>
      <p:scale>
        <a:sx n="33" d="100"/>
        <a:sy n="33" d="100"/>
      </p:scale>
      <p:origin x="0" y="-29933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C62EA-6848-42DF-96E1-6544AF6762A1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B9C04-BE4B-4D6D-882F-FA669E951EC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455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B9C04-BE4B-4D6D-882F-FA669E951EC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1060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397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9586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B9C04-BE4B-4D6D-882F-FA669E951EC8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5550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B9C04-BE4B-4D6D-882F-FA669E951EC8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354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358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B9C04-BE4B-4D6D-882F-FA669E951EC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273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223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2788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bg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11703ab62e4_0_1987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g11703ab62e4_0_1987"/>
          <p:cNvSpPr txBox="1">
            <a:spLocks noGrp="1"/>
          </p:cNvSpPr>
          <p:nvPr>
            <p:ph type="ctrTitle"/>
          </p:nvPr>
        </p:nvSpPr>
        <p:spPr>
          <a:xfrm>
            <a:off x="680600" y="1676400"/>
            <a:ext cx="10830900" cy="211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g11703ab62e4_0_1987"/>
          <p:cNvSpPr txBox="1">
            <a:spLocks noGrp="1"/>
          </p:cNvSpPr>
          <p:nvPr>
            <p:ph type="subTitle" idx="1"/>
          </p:nvPr>
        </p:nvSpPr>
        <p:spPr>
          <a:xfrm>
            <a:off x="680600" y="4243082"/>
            <a:ext cx="10830900" cy="206535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Google Shape;17;g11703ab62e4_0_19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84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703ab62e4_0_202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11703ab62e4_0_2026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700" cy="255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59" name="Google Shape;59;g11703ab62e4_0_2026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700" cy="12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g11703ab62e4_0_20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4847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703ab62e4_0_20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558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03ab62e4_0_2033"/>
          <p:cNvSpPr txBox="1">
            <a:spLocks noGrp="1"/>
          </p:cNvSpPr>
          <p:nvPr>
            <p:ph type="ctrTitle"/>
          </p:nvPr>
        </p:nvSpPr>
        <p:spPr>
          <a:xfrm>
            <a:off x="3973487" y="1301558"/>
            <a:ext cx="79635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g11703ab62e4_0_2033"/>
          <p:cNvSpPr txBox="1">
            <a:spLocks noGrp="1"/>
          </p:cNvSpPr>
          <p:nvPr>
            <p:ph type="subTitle" idx="1"/>
          </p:nvPr>
        </p:nvSpPr>
        <p:spPr>
          <a:xfrm>
            <a:off x="5816190" y="3111015"/>
            <a:ext cx="6120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g11703ab62e4_0_203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AB10D41E-08A4-4E41-9585-C99EDA1D7431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67" name="Google Shape;67;g11703ab62e4_0_203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/>
          </a:p>
        </p:txBody>
      </p:sp>
      <p:sp>
        <p:nvSpPr>
          <p:cNvPr id="68" name="Google Shape;68;g11703ab62e4_0_20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240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703ab62e4_0_203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11703ab62e4_0_203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g11703ab62e4_0_203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" name="Google Shape;73;g11703ab62e4_0_20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Google Shape;74;g11703ab62e4_0_20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33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040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1_Section header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g11703ab62e4_0_199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g11703ab62e4_0_1992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Google Shape;21;g11703ab62e4_0_19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5" name="Google Shape;16;g11703ab62e4_0_1987">
            <a:extLst>
              <a:ext uri="{FF2B5EF4-FFF2-40B4-BE49-F238E27FC236}">
                <a16:creationId xmlns:a16="http://schemas.microsoft.com/office/drawing/2014/main" id="{0CE3CCDA-BDD8-97C7-67FA-AF64B0C8A9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80600" y="4243082"/>
            <a:ext cx="10830900" cy="17714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2800" i="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088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g11703ab62e4_0_199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g11703ab62e4_0_1992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Google Shape;21;g11703ab62e4_0_19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293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1703ab62e4_0_199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g11703ab62e4_0_1996"/>
          <p:cNvSpPr txBox="1">
            <a:spLocks noGrp="1"/>
          </p:cNvSpPr>
          <p:nvPr>
            <p:ph type="title"/>
          </p:nvPr>
        </p:nvSpPr>
        <p:spPr>
          <a:xfrm>
            <a:off x="415650" y="-1505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g11703ab62e4_0_1996"/>
          <p:cNvSpPr txBox="1">
            <a:spLocks noGrp="1"/>
          </p:cNvSpPr>
          <p:nvPr>
            <p:ph type="body" idx="1"/>
          </p:nvPr>
        </p:nvSpPr>
        <p:spPr>
          <a:xfrm>
            <a:off x="415600" y="820800"/>
            <a:ext cx="11360700" cy="580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g11703ab62e4_0_199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  <p:sp>
        <p:nvSpPr>
          <p:cNvPr id="27" name="Google Shape;27;g11703ab62e4_0_1996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43376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703ab62e4_0_2001"/>
          <p:cNvSpPr txBox="1">
            <a:spLocks noGrp="1"/>
          </p:cNvSpPr>
          <p:nvPr>
            <p:ph type="title"/>
          </p:nvPr>
        </p:nvSpPr>
        <p:spPr>
          <a:xfrm>
            <a:off x="415650" y="482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g11703ab62e4_0_2001"/>
          <p:cNvSpPr txBox="1">
            <a:spLocks noGrp="1"/>
          </p:cNvSpPr>
          <p:nvPr>
            <p:ph type="body" idx="1"/>
          </p:nvPr>
        </p:nvSpPr>
        <p:spPr>
          <a:xfrm>
            <a:off x="415600" y="992000"/>
            <a:ext cx="5333100" cy="522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g11703ab62e4_0_2001"/>
          <p:cNvSpPr txBox="1">
            <a:spLocks noGrp="1"/>
          </p:cNvSpPr>
          <p:nvPr>
            <p:ph type="body" idx="2"/>
          </p:nvPr>
        </p:nvSpPr>
        <p:spPr>
          <a:xfrm>
            <a:off x="6443200" y="992000"/>
            <a:ext cx="5333100" cy="531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g11703ab62e4_0_200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  <p:sp>
        <p:nvSpPr>
          <p:cNvPr id="33" name="Google Shape;33;g11703ab62e4_0_2001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764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1703ab62e4_0_2006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g11703ab62e4_0_200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  <p:sp>
        <p:nvSpPr>
          <p:cNvPr id="37" name="Google Shape;37;g11703ab62e4_0_2006"/>
          <p:cNvSpPr/>
          <p:nvPr/>
        </p:nvSpPr>
        <p:spPr>
          <a:xfrm>
            <a:off x="-50" y="833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2875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1703ab62e4_0_2009"/>
          <p:cNvSpPr txBox="1">
            <a:spLocks noGrp="1"/>
          </p:cNvSpPr>
          <p:nvPr>
            <p:ph type="title"/>
          </p:nvPr>
        </p:nvSpPr>
        <p:spPr>
          <a:xfrm>
            <a:off x="415600" y="2074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g11703ab62e4_0_2009"/>
          <p:cNvSpPr txBox="1">
            <a:spLocks noGrp="1"/>
          </p:cNvSpPr>
          <p:nvPr>
            <p:ph type="body" idx="1"/>
          </p:nvPr>
        </p:nvSpPr>
        <p:spPr>
          <a:xfrm>
            <a:off x="415600" y="1360000"/>
            <a:ext cx="3744000" cy="473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g11703ab62e4_0_200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  <p:sp>
        <p:nvSpPr>
          <p:cNvPr id="42" name="Google Shape;42;g11703ab62e4_0_2009"/>
          <p:cNvSpPr/>
          <p:nvPr/>
        </p:nvSpPr>
        <p:spPr>
          <a:xfrm>
            <a:off x="-50" y="1214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73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1703ab62e4_0_201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g11703ab62e4_0_20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199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703ab62e4_0_2016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g11703ab62e4_0_2016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g11703ab62e4_0_2016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700" cy="2012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g11703ab62e4_0_2016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g11703ab62e4_0_2016"/>
          <p:cNvSpPr txBox="1">
            <a:spLocks noGrp="1"/>
          </p:cNvSpPr>
          <p:nvPr>
            <p:ph type="body" idx="2"/>
          </p:nvPr>
        </p:nvSpPr>
        <p:spPr>
          <a:xfrm>
            <a:off x="6493164" y="965600"/>
            <a:ext cx="5344836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600"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g11703ab62e4_0_20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79397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703ab62e4_0_2023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g11703ab62e4_0_20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16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703ab62e4_0_19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1" name="Google Shape;11;g11703ab62e4_0_19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●"/>
              <a:defRPr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2" name="Google Shape;12;g11703ab62e4_0_198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85BAE441-C77F-4557-A6C5-E6EB7D72E99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108333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lipkart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rcreasey@gmail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Classifiez automatiquement des biens de consommation</a:t>
            </a:r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fr-FR" dirty="0"/>
              <a:t>Projet 6 du parcours </a:t>
            </a:r>
          </a:p>
          <a:p>
            <a:pPr lvl="0"/>
            <a:r>
              <a:rPr lang="fr-FR" dirty="0"/>
              <a:t>« Data Scientist » d’OpenClassrooms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Mark Creasey</a:t>
            </a:r>
          </a:p>
          <a:p>
            <a:pPr lvl="0"/>
            <a:endParaRPr lang="fr-FR" dirty="0"/>
          </a:p>
        </p:txBody>
      </p:sp>
      <p:sp>
        <p:nvSpPr>
          <p:cNvPr id="81" name="Google Shape;81;p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</a:t>
            </a:fld>
            <a:endParaRPr lang="f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8B7BF0F-C935-5F25-1E49-2E944E83C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31456" y="237772"/>
            <a:ext cx="8909270" cy="1438628"/>
            <a:chOff x="1742342" y="320146"/>
            <a:chExt cx="8909270" cy="143862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719145-0EFD-65F0-2EF7-8033F4C43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0000"/>
            </a:blip>
            <a:stretch>
              <a:fillRect/>
            </a:stretch>
          </p:blipFill>
          <p:spPr>
            <a:xfrm>
              <a:off x="1742342" y="320146"/>
              <a:ext cx="8909270" cy="143862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2E7250-5923-F9A3-D964-8DB848AEA42B}"/>
                </a:ext>
              </a:extLst>
            </p:cNvPr>
            <p:cNvSpPr txBox="1"/>
            <p:nvPr/>
          </p:nvSpPr>
          <p:spPr>
            <a:xfrm>
              <a:off x="1742342" y="378175"/>
              <a:ext cx="14782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100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Source:</a:t>
              </a:r>
            </a:p>
            <a:p>
              <a:r>
                <a:rPr lang="fr-FR" sz="1100" dirty="0">
                  <a:solidFill>
                    <a:schemeClr val="tx2">
                      <a:lumMod val="40000"/>
                      <a:lumOff val="60000"/>
                    </a:schemeClr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https://flipkart.com</a:t>
              </a:r>
              <a:r>
                <a:rPr lang="fr-FR" sz="1100" dirty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  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CBAC9C-6DD4-6AAD-2B4B-C26B780F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Exploration catégories – après pré-traitement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75F24F-F491-7F8E-D25C-DB2D1929C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Suppression de </a:t>
            </a:r>
            <a:r>
              <a:rPr lang="fr-FR" dirty="0" err="1"/>
              <a:t>stopwords</a:t>
            </a:r>
            <a:r>
              <a:rPr lang="fr-FR" dirty="0"/>
              <a:t> et stop-phrase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D2D49-1203-DCE6-5F5B-5D951C6487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 smtClean="0"/>
              <a:pPr lvl="0"/>
              <a:t>10</a:t>
            </a:fld>
            <a:endParaRPr lang="fr"/>
          </a:p>
        </p:txBody>
      </p:sp>
      <p:pic>
        <p:nvPicPr>
          <p:cNvPr id="6" name="Picture 5" descr="Text, qr code&#10;&#10;Description automatically generated">
            <a:extLst>
              <a:ext uri="{FF2B5EF4-FFF2-40B4-BE49-F238E27FC236}">
                <a16:creationId xmlns:a16="http://schemas.microsoft.com/office/drawing/2014/main" id="{D8B945EF-B359-8239-4E7D-897DD527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506545"/>
            <a:ext cx="9044086" cy="34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54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olidFill>
                  <a:schemeClr val="accent2"/>
                </a:solidFill>
                <a:sym typeface="Montserrat"/>
              </a:rPr>
              <a:t>Prétraitement des textes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F529547-5DB5-481F-F73F-BCB44941A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Elimination des phrases, mots et ponctuation qui ne discrimine le produit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622860-F331-0C08-76FE-088D06B9B247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532913" y="1167872"/>
            <a:ext cx="4363129" cy="5312100"/>
          </a:xfrm>
          <a:solidFill>
            <a:schemeClr val="accent2"/>
          </a:solidFill>
        </p:spPr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Mise en minuscule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Stop phrases</a:t>
            </a:r>
          </a:p>
          <a:p>
            <a:pPr lvl="1">
              <a:lnSpc>
                <a:spcPct val="150000"/>
              </a:lnSpc>
            </a:pPr>
            <a:r>
              <a:rPr lang="fr-FR" sz="1700" dirty="0">
                <a:solidFill>
                  <a:schemeClr val="bg1"/>
                </a:solidFill>
              </a:rPr>
              <a:t>Elimination publicité</a:t>
            </a:r>
          </a:p>
          <a:p>
            <a:pPr lvl="0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Suppression des nombres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chemeClr val="bg1"/>
                </a:solidFill>
              </a:rPr>
              <a:t>Elimination des prix, dimensions,..</a:t>
            </a:r>
          </a:p>
          <a:p>
            <a:pPr lvl="0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Tokenisation</a:t>
            </a: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chemeClr val="bg1"/>
                </a:solidFill>
              </a:rPr>
              <a:t>(mots + ponctuation)</a:t>
            </a:r>
          </a:p>
          <a:p>
            <a:pPr lvl="0">
              <a:lnSpc>
                <a:spcPct val="150000"/>
              </a:lnSpc>
            </a:pPr>
            <a:r>
              <a:rPr lang="fr-FR" sz="2000" dirty="0" err="1">
                <a:solidFill>
                  <a:schemeClr val="bg1"/>
                </a:solidFill>
              </a:rPr>
              <a:t>Stopwords</a:t>
            </a:r>
            <a:endParaRPr lang="fr-FR" sz="20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fr-FR" sz="1800" dirty="0">
                <a:solidFill>
                  <a:schemeClr val="bg1"/>
                </a:solidFill>
              </a:rPr>
              <a:t>mots fréquents, bas IDF</a:t>
            </a:r>
          </a:p>
          <a:p>
            <a:pPr lvl="0">
              <a:lnSpc>
                <a:spcPct val="150000"/>
              </a:lnSpc>
            </a:pPr>
            <a:r>
              <a:rPr lang="fr-FR" sz="2000" dirty="0">
                <a:solidFill>
                  <a:schemeClr val="bg1"/>
                </a:solidFill>
              </a:rPr>
              <a:t>Lemmatisation</a:t>
            </a:r>
          </a:p>
          <a:p>
            <a:pPr lvl="1">
              <a:lnSpc>
                <a:spcPct val="150000"/>
              </a:lnSpc>
            </a:pPr>
            <a:r>
              <a:rPr lang="fr-FR" sz="1800" dirty="0" err="1">
                <a:solidFill>
                  <a:schemeClr val="bg1"/>
                </a:solidFill>
              </a:rPr>
              <a:t>stemming</a:t>
            </a:r>
            <a:endParaRPr lang="fr-FR" sz="1800" dirty="0">
              <a:solidFill>
                <a:schemeClr val="bg1"/>
              </a:solidFill>
            </a:endParaRPr>
          </a:p>
          <a:p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52" name="Google Shape;152;p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 smtClean="0"/>
              <a:pPr lvl="0"/>
              <a:t>11</a:t>
            </a:fld>
            <a:endParaRPr lang="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9F587-B9BF-8123-4B7D-21981019230B}"/>
              </a:ext>
            </a:extLst>
          </p:cNvPr>
          <p:cNvSpPr txBox="1"/>
          <p:nvPr/>
        </p:nvSpPr>
        <p:spPr>
          <a:xfrm>
            <a:off x="402671" y="3730215"/>
            <a:ext cx="6096000" cy="1384995"/>
          </a:xfrm>
          <a:custGeom>
            <a:avLst/>
            <a:gdLst>
              <a:gd name="connsiteX0" fmla="*/ 0 w 6096000"/>
              <a:gd name="connsiteY0" fmla="*/ 0 h 1384995"/>
              <a:gd name="connsiteX1" fmla="*/ 738293 w 6096000"/>
              <a:gd name="connsiteY1" fmla="*/ 0 h 1384995"/>
              <a:gd name="connsiteX2" fmla="*/ 1293707 w 6096000"/>
              <a:gd name="connsiteY2" fmla="*/ 0 h 1384995"/>
              <a:gd name="connsiteX3" fmla="*/ 1788160 w 6096000"/>
              <a:gd name="connsiteY3" fmla="*/ 0 h 1384995"/>
              <a:gd name="connsiteX4" fmla="*/ 2587413 w 6096000"/>
              <a:gd name="connsiteY4" fmla="*/ 0 h 1384995"/>
              <a:gd name="connsiteX5" fmla="*/ 3142827 w 6096000"/>
              <a:gd name="connsiteY5" fmla="*/ 0 h 1384995"/>
              <a:gd name="connsiteX6" fmla="*/ 3759200 w 6096000"/>
              <a:gd name="connsiteY6" fmla="*/ 0 h 1384995"/>
              <a:gd name="connsiteX7" fmla="*/ 4314613 w 6096000"/>
              <a:gd name="connsiteY7" fmla="*/ 0 h 1384995"/>
              <a:gd name="connsiteX8" fmla="*/ 4991947 w 6096000"/>
              <a:gd name="connsiteY8" fmla="*/ 0 h 1384995"/>
              <a:gd name="connsiteX9" fmla="*/ 6096000 w 6096000"/>
              <a:gd name="connsiteY9" fmla="*/ 0 h 1384995"/>
              <a:gd name="connsiteX10" fmla="*/ 6096000 w 6096000"/>
              <a:gd name="connsiteY10" fmla="*/ 706347 h 1384995"/>
              <a:gd name="connsiteX11" fmla="*/ 6096000 w 6096000"/>
              <a:gd name="connsiteY11" fmla="*/ 1384995 h 1384995"/>
              <a:gd name="connsiteX12" fmla="*/ 5540587 w 6096000"/>
              <a:gd name="connsiteY12" fmla="*/ 1384995 h 1384995"/>
              <a:gd name="connsiteX13" fmla="*/ 4924213 w 6096000"/>
              <a:gd name="connsiteY13" fmla="*/ 1384995 h 1384995"/>
              <a:gd name="connsiteX14" fmla="*/ 4246880 w 6096000"/>
              <a:gd name="connsiteY14" fmla="*/ 1384995 h 1384995"/>
              <a:gd name="connsiteX15" fmla="*/ 3447627 w 6096000"/>
              <a:gd name="connsiteY15" fmla="*/ 1384995 h 1384995"/>
              <a:gd name="connsiteX16" fmla="*/ 2709333 w 6096000"/>
              <a:gd name="connsiteY16" fmla="*/ 1384995 h 1384995"/>
              <a:gd name="connsiteX17" fmla="*/ 1971040 w 6096000"/>
              <a:gd name="connsiteY17" fmla="*/ 1384995 h 1384995"/>
              <a:gd name="connsiteX18" fmla="*/ 1476587 w 6096000"/>
              <a:gd name="connsiteY18" fmla="*/ 1384995 h 1384995"/>
              <a:gd name="connsiteX19" fmla="*/ 982133 w 6096000"/>
              <a:gd name="connsiteY19" fmla="*/ 1384995 h 1384995"/>
              <a:gd name="connsiteX20" fmla="*/ 0 w 6096000"/>
              <a:gd name="connsiteY20" fmla="*/ 1384995 h 1384995"/>
              <a:gd name="connsiteX21" fmla="*/ 0 w 6096000"/>
              <a:gd name="connsiteY21" fmla="*/ 692498 h 1384995"/>
              <a:gd name="connsiteX22" fmla="*/ 0 w 6096000"/>
              <a:gd name="connsiteY22" fmla="*/ 0 h 1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096000" h="1384995" extrusionOk="0">
                <a:moveTo>
                  <a:pt x="0" y="0"/>
                </a:moveTo>
                <a:cubicBezTo>
                  <a:pt x="267514" y="-26132"/>
                  <a:pt x="487920" y="30742"/>
                  <a:pt x="738293" y="0"/>
                </a:cubicBezTo>
                <a:cubicBezTo>
                  <a:pt x="988666" y="-30742"/>
                  <a:pt x="1058865" y="15952"/>
                  <a:pt x="1293707" y="0"/>
                </a:cubicBezTo>
                <a:cubicBezTo>
                  <a:pt x="1528549" y="-15952"/>
                  <a:pt x="1639526" y="7578"/>
                  <a:pt x="1788160" y="0"/>
                </a:cubicBezTo>
                <a:cubicBezTo>
                  <a:pt x="1936794" y="-7578"/>
                  <a:pt x="2241426" y="-3676"/>
                  <a:pt x="2587413" y="0"/>
                </a:cubicBezTo>
                <a:cubicBezTo>
                  <a:pt x="2933400" y="3676"/>
                  <a:pt x="3024107" y="24894"/>
                  <a:pt x="3142827" y="0"/>
                </a:cubicBezTo>
                <a:cubicBezTo>
                  <a:pt x="3261547" y="-24894"/>
                  <a:pt x="3591582" y="29669"/>
                  <a:pt x="3759200" y="0"/>
                </a:cubicBezTo>
                <a:cubicBezTo>
                  <a:pt x="3926818" y="-29669"/>
                  <a:pt x="4186872" y="5291"/>
                  <a:pt x="4314613" y="0"/>
                </a:cubicBezTo>
                <a:cubicBezTo>
                  <a:pt x="4442354" y="-5291"/>
                  <a:pt x="4828329" y="-2706"/>
                  <a:pt x="4991947" y="0"/>
                </a:cubicBezTo>
                <a:cubicBezTo>
                  <a:pt x="5155565" y="2706"/>
                  <a:pt x="5769742" y="52538"/>
                  <a:pt x="6096000" y="0"/>
                </a:cubicBezTo>
                <a:cubicBezTo>
                  <a:pt x="6098450" y="308976"/>
                  <a:pt x="6093290" y="369167"/>
                  <a:pt x="6096000" y="706347"/>
                </a:cubicBezTo>
                <a:cubicBezTo>
                  <a:pt x="6098710" y="1043527"/>
                  <a:pt x="6081291" y="1216925"/>
                  <a:pt x="6096000" y="1384995"/>
                </a:cubicBezTo>
                <a:cubicBezTo>
                  <a:pt x="5942731" y="1383427"/>
                  <a:pt x="5719403" y="1411039"/>
                  <a:pt x="5540587" y="1384995"/>
                </a:cubicBezTo>
                <a:cubicBezTo>
                  <a:pt x="5361771" y="1358951"/>
                  <a:pt x="5119986" y="1396801"/>
                  <a:pt x="4924213" y="1384995"/>
                </a:cubicBezTo>
                <a:cubicBezTo>
                  <a:pt x="4728440" y="1373189"/>
                  <a:pt x="4577812" y="1388592"/>
                  <a:pt x="4246880" y="1384995"/>
                </a:cubicBezTo>
                <a:cubicBezTo>
                  <a:pt x="3915948" y="1381398"/>
                  <a:pt x="3842948" y="1411868"/>
                  <a:pt x="3447627" y="1384995"/>
                </a:cubicBezTo>
                <a:cubicBezTo>
                  <a:pt x="3052306" y="1358122"/>
                  <a:pt x="3034552" y="1380937"/>
                  <a:pt x="2709333" y="1384995"/>
                </a:cubicBezTo>
                <a:cubicBezTo>
                  <a:pt x="2384114" y="1389053"/>
                  <a:pt x="2214167" y="1390983"/>
                  <a:pt x="1971040" y="1384995"/>
                </a:cubicBezTo>
                <a:cubicBezTo>
                  <a:pt x="1727913" y="1379007"/>
                  <a:pt x="1648965" y="1402445"/>
                  <a:pt x="1476587" y="1384995"/>
                </a:cubicBezTo>
                <a:cubicBezTo>
                  <a:pt x="1304209" y="1367545"/>
                  <a:pt x="1093325" y="1400256"/>
                  <a:pt x="982133" y="1384995"/>
                </a:cubicBezTo>
                <a:cubicBezTo>
                  <a:pt x="870941" y="1369734"/>
                  <a:pt x="442754" y="1404618"/>
                  <a:pt x="0" y="1384995"/>
                </a:cubicBezTo>
                <a:cubicBezTo>
                  <a:pt x="4234" y="1199498"/>
                  <a:pt x="-17656" y="896373"/>
                  <a:pt x="0" y="692498"/>
                </a:cubicBezTo>
                <a:cubicBezTo>
                  <a:pt x="17656" y="488623"/>
                  <a:pt x="-25560" y="333571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148393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fr-FR" dirty="0"/>
              <a:t>Key </a:t>
            </a:r>
            <a:r>
              <a:rPr lang="fr-FR" dirty="0" err="1">
                <a:highlight>
                  <a:srgbClr val="C0C0C0"/>
                </a:highlight>
              </a:rPr>
              <a:t>Features</a:t>
            </a:r>
            <a:r>
              <a:rPr lang="fr-FR" dirty="0">
                <a:highlight>
                  <a:srgbClr val="C0C0C0"/>
                </a:highlight>
              </a:rPr>
              <a:t> of</a:t>
            </a:r>
            <a:r>
              <a:rPr lang="fr-FR" dirty="0"/>
              <a:t> </a:t>
            </a:r>
            <a:r>
              <a:rPr lang="fr-FR" dirty="0" err="1"/>
              <a:t>Mom</a:t>
            </a:r>
            <a:r>
              <a:rPr lang="fr-FR" dirty="0"/>
              <a:t> </a:t>
            </a:r>
            <a:r>
              <a:rPr lang="fr-FR" dirty="0">
                <a:highlight>
                  <a:srgbClr val="C0C0C0"/>
                </a:highlight>
              </a:rPr>
              <a:t>and </a:t>
            </a:r>
            <a:r>
              <a:rPr lang="fr-FR" dirty="0"/>
              <a:t>Kid Baby </a:t>
            </a:r>
            <a:r>
              <a:rPr lang="fr-FR" dirty="0" err="1"/>
              <a:t>Girl</a:t>
            </a:r>
            <a:r>
              <a:rPr lang="fr-FR" dirty="0" err="1">
                <a:highlight>
                  <a:srgbClr val="C0C0C0"/>
                </a:highlight>
              </a:rPr>
              <a:t>'s</a:t>
            </a:r>
            <a:r>
              <a:rPr lang="fr-FR" dirty="0"/>
              <a:t> </a:t>
            </a:r>
            <a:r>
              <a:rPr lang="fr-FR" dirty="0" err="1"/>
              <a:t>Printed</a:t>
            </a:r>
            <a:r>
              <a:rPr lang="fr-FR" dirty="0"/>
              <a:t> Green Top </a:t>
            </a:r>
            <a:r>
              <a:rPr lang="fr-FR" dirty="0">
                <a:highlight>
                  <a:srgbClr val="C0C0C0"/>
                </a:highlight>
              </a:rPr>
              <a:t>&amp; </a:t>
            </a:r>
            <a:r>
              <a:rPr lang="fr-FR" dirty="0"/>
              <a:t>Pyjama Set </a:t>
            </a:r>
            <a:r>
              <a:rPr lang="fr-FR" dirty="0" err="1"/>
              <a:t>Fabric</a:t>
            </a:r>
            <a:r>
              <a:rPr lang="fr-FR" dirty="0">
                <a:highlight>
                  <a:srgbClr val="C0C0C0"/>
                </a:highlight>
              </a:rPr>
              <a:t>:</a:t>
            </a:r>
            <a:r>
              <a:rPr lang="fr-FR" dirty="0"/>
              <a:t> Cotton Brand </a:t>
            </a:r>
            <a:r>
              <a:rPr lang="fr-FR" dirty="0" err="1"/>
              <a:t>Color</a:t>
            </a:r>
            <a:r>
              <a:rPr lang="fr-FR" dirty="0">
                <a:highlight>
                  <a:srgbClr val="C0C0C0"/>
                </a:highlight>
              </a:rPr>
              <a:t>:</a:t>
            </a:r>
            <a:r>
              <a:rPr lang="fr-FR" dirty="0"/>
              <a:t> </a:t>
            </a:r>
            <a:r>
              <a:rPr lang="fr-FR" dirty="0" err="1"/>
              <a:t>Green</a:t>
            </a:r>
            <a:r>
              <a:rPr lang="fr-FR" dirty="0" err="1">
                <a:highlight>
                  <a:srgbClr val="C0C0C0"/>
                </a:highlight>
              </a:rPr>
              <a:t>,</a:t>
            </a:r>
            <a:r>
              <a:rPr lang="fr-FR" dirty="0" err="1"/>
              <a:t>Mom</a:t>
            </a:r>
            <a:r>
              <a:rPr lang="fr-FR" dirty="0"/>
              <a:t> </a:t>
            </a:r>
            <a:r>
              <a:rPr lang="fr-FR" dirty="0">
                <a:highlight>
                  <a:srgbClr val="C0C0C0"/>
                </a:highlight>
              </a:rPr>
              <a:t>and</a:t>
            </a:r>
            <a:r>
              <a:rPr lang="fr-FR" dirty="0"/>
              <a:t> Kid Baby </a:t>
            </a:r>
            <a:r>
              <a:rPr lang="fr-FR" dirty="0" err="1"/>
              <a:t>Girl</a:t>
            </a:r>
            <a:r>
              <a:rPr lang="fr-FR" dirty="0" err="1">
                <a:highlight>
                  <a:srgbClr val="C0C0C0"/>
                </a:highlight>
              </a:rPr>
              <a:t>'s</a:t>
            </a:r>
            <a:r>
              <a:rPr lang="fr-FR" dirty="0"/>
              <a:t> </a:t>
            </a:r>
            <a:r>
              <a:rPr lang="fr-FR" dirty="0" err="1"/>
              <a:t>Printed</a:t>
            </a:r>
            <a:r>
              <a:rPr lang="fr-FR" dirty="0"/>
              <a:t> Green Top </a:t>
            </a:r>
            <a:r>
              <a:rPr lang="fr-FR" dirty="0">
                <a:highlight>
                  <a:srgbClr val="C0C0C0"/>
                </a:highlight>
              </a:rPr>
              <a:t>&amp;</a:t>
            </a:r>
            <a:r>
              <a:rPr lang="fr-FR" dirty="0"/>
              <a:t> Pyjama Set </a:t>
            </a:r>
            <a:r>
              <a:rPr lang="fr-FR" dirty="0">
                <a:highlight>
                  <a:srgbClr val="C0C0C0"/>
                </a:highlight>
              </a:rPr>
              <a:t>Price: </a:t>
            </a:r>
            <a:r>
              <a:rPr lang="fr-FR" dirty="0" err="1">
                <a:highlight>
                  <a:srgbClr val="C0C0C0"/>
                </a:highlight>
              </a:rPr>
              <a:t>Rs</a:t>
            </a:r>
            <a:r>
              <a:rPr lang="fr-FR" dirty="0">
                <a:highlight>
                  <a:srgbClr val="C0C0C0"/>
                </a:highlight>
              </a:rPr>
              <a:t>. 309 </a:t>
            </a:r>
            <a:r>
              <a:rPr lang="fr-FR" dirty="0"/>
              <a:t>Girl</a:t>
            </a:r>
            <a:r>
              <a:rPr lang="fr-FR" dirty="0">
                <a:highlight>
                  <a:srgbClr val="C0C0C0"/>
                </a:highlight>
              </a:rPr>
              <a:t>s</a:t>
            </a:r>
            <a:r>
              <a:rPr lang="fr-FR" dirty="0"/>
              <a:t> Pyjama </a:t>
            </a:r>
            <a:r>
              <a:rPr lang="fr-FR" dirty="0" err="1"/>
              <a:t>set,Specifications</a:t>
            </a:r>
            <a:r>
              <a:rPr lang="fr-FR" dirty="0"/>
              <a:t> </a:t>
            </a:r>
            <a:r>
              <a:rPr lang="fr-FR" dirty="0">
                <a:highlight>
                  <a:srgbClr val="C0C0C0"/>
                </a:highlight>
              </a:rPr>
              <a:t>of </a:t>
            </a:r>
            <a:r>
              <a:rPr lang="fr-FR" dirty="0" err="1"/>
              <a:t>Mom</a:t>
            </a:r>
            <a:r>
              <a:rPr lang="fr-FR" dirty="0"/>
              <a:t> and Kid Baby </a:t>
            </a:r>
            <a:r>
              <a:rPr lang="fr-FR" dirty="0" err="1"/>
              <a:t>Girl</a:t>
            </a:r>
            <a:r>
              <a:rPr lang="fr-FR" dirty="0" err="1">
                <a:highlight>
                  <a:srgbClr val="C0C0C0"/>
                </a:highlight>
              </a:rPr>
              <a:t>'s</a:t>
            </a:r>
            <a:r>
              <a:rPr lang="fr-FR" dirty="0"/>
              <a:t> </a:t>
            </a:r>
            <a:r>
              <a:rPr lang="fr-FR" dirty="0" err="1"/>
              <a:t>Printed</a:t>
            </a:r>
            <a:r>
              <a:rPr lang="fr-FR" dirty="0"/>
              <a:t> Green Top </a:t>
            </a:r>
            <a:r>
              <a:rPr lang="fr-FR" dirty="0">
                <a:highlight>
                  <a:srgbClr val="C0C0C0"/>
                </a:highlight>
              </a:rPr>
              <a:t>&amp; </a:t>
            </a:r>
            <a:r>
              <a:rPr lang="fr-FR" dirty="0"/>
              <a:t>Pyjama Set </a:t>
            </a:r>
            <a:r>
              <a:rPr lang="fr-FR" dirty="0">
                <a:highlight>
                  <a:srgbClr val="C0C0C0"/>
                </a:highlight>
              </a:rPr>
              <a:t>General Details </a:t>
            </a:r>
            <a:r>
              <a:rPr lang="fr-FR" dirty="0"/>
              <a:t>Pattern </a:t>
            </a:r>
            <a:r>
              <a:rPr lang="fr-FR" dirty="0" err="1"/>
              <a:t>Printed</a:t>
            </a:r>
            <a:r>
              <a:rPr lang="fr-FR" dirty="0"/>
              <a:t> Ideal </a:t>
            </a:r>
            <a:r>
              <a:rPr lang="fr-FR" dirty="0">
                <a:highlight>
                  <a:srgbClr val="C0C0C0"/>
                </a:highlight>
              </a:rPr>
              <a:t>For</a:t>
            </a:r>
            <a:r>
              <a:rPr lang="fr-FR" dirty="0"/>
              <a:t> Baby </a:t>
            </a:r>
            <a:r>
              <a:rPr lang="fr-FR" dirty="0" err="1"/>
              <a:t>Girl</a:t>
            </a:r>
            <a:r>
              <a:rPr lang="fr-FR" dirty="0" err="1">
                <a:highlight>
                  <a:srgbClr val="C0C0C0"/>
                </a:highlight>
              </a:rPr>
              <a:t>'s</a:t>
            </a:r>
            <a:r>
              <a:rPr lang="fr-FR" dirty="0"/>
              <a:t> Night Suit </a:t>
            </a:r>
            <a:r>
              <a:rPr lang="fr-FR" dirty="0">
                <a:highlight>
                  <a:srgbClr val="C0C0C0"/>
                </a:highlight>
              </a:rPr>
              <a:t>Details</a:t>
            </a:r>
            <a:r>
              <a:rPr lang="fr-FR" dirty="0"/>
              <a:t> </a:t>
            </a:r>
            <a:r>
              <a:rPr lang="fr-FR" dirty="0" err="1"/>
              <a:t>Fabric</a:t>
            </a:r>
            <a:r>
              <a:rPr lang="fr-FR" dirty="0"/>
              <a:t> Cotton </a:t>
            </a:r>
            <a:r>
              <a:rPr lang="fr-FR" dirty="0">
                <a:highlight>
                  <a:srgbClr val="C0C0C0"/>
                </a:highlight>
              </a:rPr>
              <a:t>Type</a:t>
            </a:r>
            <a:r>
              <a:rPr lang="fr-FR" dirty="0"/>
              <a:t> Top </a:t>
            </a:r>
            <a:r>
              <a:rPr lang="fr-FR" dirty="0">
                <a:highlight>
                  <a:srgbClr val="C0C0C0"/>
                </a:highlight>
              </a:rPr>
              <a:t>&amp;</a:t>
            </a:r>
            <a:r>
              <a:rPr lang="fr-FR" dirty="0"/>
              <a:t> Pyjama Set Neck Round Neck </a:t>
            </a:r>
            <a:r>
              <a:rPr lang="fr-FR" dirty="0">
                <a:highlight>
                  <a:srgbClr val="C0C0C0"/>
                </a:highlight>
              </a:rPr>
              <a:t>In the </a:t>
            </a:r>
            <a:r>
              <a:rPr lang="fr-FR" dirty="0"/>
              <a:t>Box </a:t>
            </a:r>
            <a:r>
              <a:rPr lang="fr-FR" dirty="0">
                <a:highlight>
                  <a:srgbClr val="C0C0C0"/>
                </a:highlight>
              </a:rPr>
              <a:t>1</a:t>
            </a:r>
            <a:r>
              <a:rPr lang="fr-FR" dirty="0"/>
              <a:t> Top </a:t>
            </a:r>
            <a:r>
              <a:rPr lang="fr-FR" dirty="0">
                <a:highlight>
                  <a:srgbClr val="C0C0C0"/>
                </a:highlight>
              </a:rPr>
              <a:t>&amp;</a:t>
            </a:r>
            <a:r>
              <a:rPr lang="fr-FR" dirty="0"/>
              <a:t> Pyjama 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F032D-B8B4-C4AE-69B1-1BBF87AEA2FE}"/>
              </a:ext>
            </a:extLst>
          </p:cNvPr>
          <p:cNvSpPr txBox="1"/>
          <p:nvPr/>
        </p:nvSpPr>
        <p:spPr>
          <a:xfrm>
            <a:off x="1173842" y="5220634"/>
            <a:ext cx="5958073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/>
              <a:t>key </a:t>
            </a:r>
            <a:r>
              <a:rPr lang="fr-FR" sz="1400" dirty="0" err="1"/>
              <a:t>mom</a:t>
            </a:r>
            <a:r>
              <a:rPr lang="fr-FR" sz="1400" dirty="0"/>
              <a:t> kid baby girl </a:t>
            </a:r>
            <a:r>
              <a:rPr lang="fr-FR" sz="1400" dirty="0" err="1"/>
              <a:t>printed</a:t>
            </a:r>
            <a:r>
              <a:rPr lang="fr-FR" sz="1400" dirty="0"/>
              <a:t> green top pyjama set </a:t>
            </a:r>
            <a:r>
              <a:rPr lang="fr-FR" sz="1400" dirty="0" err="1"/>
              <a:t>fabric</a:t>
            </a:r>
            <a:r>
              <a:rPr lang="fr-FR" sz="1400" dirty="0"/>
              <a:t> </a:t>
            </a:r>
            <a:r>
              <a:rPr lang="fr-FR" sz="1400" dirty="0" err="1"/>
              <a:t>cotton</a:t>
            </a:r>
            <a:r>
              <a:rPr lang="fr-FR" sz="1400" dirty="0"/>
              <a:t> brand </a:t>
            </a:r>
            <a:r>
              <a:rPr lang="fr-FR" sz="1400" dirty="0" err="1"/>
              <a:t>color</a:t>
            </a:r>
            <a:r>
              <a:rPr lang="fr-FR" sz="1400" dirty="0"/>
              <a:t> </a:t>
            </a:r>
            <a:r>
              <a:rPr lang="fr-FR" sz="1400" dirty="0" err="1"/>
              <a:t>greenmom</a:t>
            </a:r>
            <a:r>
              <a:rPr lang="fr-FR" sz="1400" dirty="0"/>
              <a:t> kid baby girl </a:t>
            </a:r>
            <a:r>
              <a:rPr lang="fr-FR" sz="1400" dirty="0" err="1"/>
              <a:t>printed</a:t>
            </a:r>
            <a:r>
              <a:rPr lang="fr-FR" sz="1400" dirty="0"/>
              <a:t> green top pyjama set girl pyjama </a:t>
            </a:r>
            <a:r>
              <a:rPr lang="fr-FR" sz="1400" dirty="0" err="1"/>
              <a:t>setspecifications</a:t>
            </a:r>
            <a:r>
              <a:rPr lang="fr-FR" sz="1400" dirty="0"/>
              <a:t> </a:t>
            </a:r>
            <a:r>
              <a:rPr lang="fr-FR" sz="1400" dirty="0" err="1"/>
              <a:t>mom</a:t>
            </a:r>
            <a:r>
              <a:rPr lang="fr-FR" sz="1400" dirty="0"/>
              <a:t> kid baby girl </a:t>
            </a:r>
            <a:r>
              <a:rPr lang="fr-FR" sz="1400" dirty="0" err="1"/>
              <a:t>printed</a:t>
            </a:r>
            <a:r>
              <a:rPr lang="fr-FR" sz="1400" dirty="0"/>
              <a:t> green top pyjama set pattern </a:t>
            </a:r>
            <a:r>
              <a:rPr lang="fr-FR" sz="1400" dirty="0" err="1"/>
              <a:t>printed</a:t>
            </a:r>
            <a:r>
              <a:rPr lang="fr-FR" sz="1400" dirty="0"/>
              <a:t> </a:t>
            </a:r>
            <a:r>
              <a:rPr lang="fr-FR" sz="1400" dirty="0" err="1"/>
              <a:t>ideal</a:t>
            </a:r>
            <a:r>
              <a:rPr lang="fr-FR" sz="1400" dirty="0"/>
              <a:t> baby girl night suit </a:t>
            </a:r>
            <a:r>
              <a:rPr lang="fr-FR" sz="1400" dirty="0" err="1"/>
              <a:t>fabric</a:t>
            </a:r>
            <a:r>
              <a:rPr lang="fr-FR" sz="1400" dirty="0"/>
              <a:t> </a:t>
            </a:r>
            <a:r>
              <a:rPr lang="fr-FR" sz="1400" dirty="0" err="1"/>
              <a:t>cotton</a:t>
            </a:r>
            <a:r>
              <a:rPr lang="fr-FR" sz="1400" dirty="0"/>
              <a:t> top pyjama set neck round neck box top pyjama 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664F-A0AD-99F6-EB3F-CDF91C66A205}"/>
              </a:ext>
            </a:extLst>
          </p:cNvPr>
          <p:cNvSpPr txBox="1"/>
          <p:nvPr/>
        </p:nvSpPr>
        <p:spPr>
          <a:xfrm>
            <a:off x="528929" y="1945609"/>
            <a:ext cx="3747224" cy="830997"/>
          </a:xfrm>
          <a:custGeom>
            <a:avLst/>
            <a:gdLst>
              <a:gd name="connsiteX0" fmla="*/ 0 w 3747224"/>
              <a:gd name="connsiteY0" fmla="*/ 0 h 830997"/>
              <a:gd name="connsiteX1" fmla="*/ 662010 w 3747224"/>
              <a:gd name="connsiteY1" fmla="*/ 0 h 830997"/>
              <a:gd name="connsiteX2" fmla="*/ 1286547 w 3747224"/>
              <a:gd name="connsiteY2" fmla="*/ 0 h 830997"/>
              <a:gd name="connsiteX3" fmla="*/ 1986029 w 3747224"/>
              <a:gd name="connsiteY3" fmla="*/ 0 h 830997"/>
              <a:gd name="connsiteX4" fmla="*/ 2610566 w 3747224"/>
              <a:gd name="connsiteY4" fmla="*/ 0 h 830997"/>
              <a:gd name="connsiteX5" fmla="*/ 3197631 w 3747224"/>
              <a:gd name="connsiteY5" fmla="*/ 0 h 830997"/>
              <a:gd name="connsiteX6" fmla="*/ 3747224 w 3747224"/>
              <a:gd name="connsiteY6" fmla="*/ 0 h 830997"/>
              <a:gd name="connsiteX7" fmla="*/ 3747224 w 3747224"/>
              <a:gd name="connsiteY7" fmla="*/ 432118 h 830997"/>
              <a:gd name="connsiteX8" fmla="*/ 3747224 w 3747224"/>
              <a:gd name="connsiteY8" fmla="*/ 830997 h 830997"/>
              <a:gd name="connsiteX9" fmla="*/ 3197631 w 3747224"/>
              <a:gd name="connsiteY9" fmla="*/ 830997 h 830997"/>
              <a:gd name="connsiteX10" fmla="*/ 2535622 w 3747224"/>
              <a:gd name="connsiteY10" fmla="*/ 830997 h 830997"/>
              <a:gd name="connsiteX11" fmla="*/ 2023501 w 3747224"/>
              <a:gd name="connsiteY11" fmla="*/ 830997 h 830997"/>
              <a:gd name="connsiteX12" fmla="*/ 1324019 w 3747224"/>
              <a:gd name="connsiteY12" fmla="*/ 830997 h 830997"/>
              <a:gd name="connsiteX13" fmla="*/ 811899 w 3747224"/>
              <a:gd name="connsiteY13" fmla="*/ 830997 h 830997"/>
              <a:gd name="connsiteX14" fmla="*/ 0 w 3747224"/>
              <a:gd name="connsiteY14" fmla="*/ 830997 h 830997"/>
              <a:gd name="connsiteX15" fmla="*/ 0 w 3747224"/>
              <a:gd name="connsiteY15" fmla="*/ 398879 h 830997"/>
              <a:gd name="connsiteX16" fmla="*/ 0 w 3747224"/>
              <a:gd name="connsiteY16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747224" h="830997" extrusionOk="0">
                <a:moveTo>
                  <a:pt x="0" y="0"/>
                </a:moveTo>
                <a:cubicBezTo>
                  <a:pt x="137120" y="-26765"/>
                  <a:pt x="503241" y="30059"/>
                  <a:pt x="662010" y="0"/>
                </a:cubicBezTo>
                <a:cubicBezTo>
                  <a:pt x="820779" y="-30059"/>
                  <a:pt x="1101656" y="-19067"/>
                  <a:pt x="1286547" y="0"/>
                </a:cubicBezTo>
                <a:cubicBezTo>
                  <a:pt x="1471438" y="19067"/>
                  <a:pt x="1819805" y="3954"/>
                  <a:pt x="1986029" y="0"/>
                </a:cubicBezTo>
                <a:cubicBezTo>
                  <a:pt x="2152253" y="-3954"/>
                  <a:pt x="2302346" y="6367"/>
                  <a:pt x="2610566" y="0"/>
                </a:cubicBezTo>
                <a:cubicBezTo>
                  <a:pt x="2918786" y="-6367"/>
                  <a:pt x="3009223" y="-1906"/>
                  <a:pt x="3197631" y="0"/>
                </a:cubicBezTo>
                <a:cubicBezTo>
                  <a:pt x="3386040" y="1906"/>
                  <a:pt x="3623028" y="8759"/>
                  <a:pt x="3747224" y="0"/>
                </a:cubicBezTo>
                <a:cubicBezTo>
                  <a:pt x="3732722" y="99833"/>
                  <a:pt x="3767362" y="266129"/>
                  <a:pt x="3747224" y="432118"/>
                </a:cubicBezTo>
                <a:cubicBezTo>
                  <a:pt x="3727086" y="598107"/>
                  <a:pt x="3763218" y="742851"/>
                  <a:pt x="3747224" y="830997"/>
                </a:cubicBezTo>
                <a:cubicBezTo>
                  <a:pt x="3584516" y="825410"/>
                  <a:pt x="3388818" y="856693"/>
                  <a:pt x="3197631" y="830997"/>
                </a:cubicBezTo>
                <a:cubicBezTo>
                  <a:pt x="3006444" y="805301"/>
                  <a:pt x="2860474" y="860086"/>
                  <a:pt x="2535622" y="830997"/>
                </a:cubicBezTo>
                <a:cubicBezTo>
                  <a:pt x="2210770" y="801908"/>
                  <a:pt x="2138962" y="838306"/>
                  <a:pt x="2023501" y="830997"/>
                </a:cubicBezTo>
                <a:cubicBezTo>
                  <a:pt x="1908040" y="823688"/>
                  <a:pt x="1521560" y="812000"/>
                  <a:pt x="1324019" y="830997"/>
                </a:cubicBezTo>
                <a:cubicBezTo>
                  <a:pt x="1126478" y="849994"/>
                  <a:pt x="954445" y="847164"/>
                  <a:pt x="811899" y="830997"/>
                </a:cubicBezTo>
                <a:cubicBezTo>
                  <a:pt x="669353" y="814830"/>
                  <a:pt x="206987" y="862579"/>
                  <a:pt x="0" y="830997"/>
                </a:cubicBezTo>
                <a:cubicBezTo>
                  <a:pt x="-1305" y="641437"/>
                  <a:pt x="11918" y="550109"/>
                  <a:pt x="0" y="398879"/>
                </a:cubicBezTo>
                <a:cubicBezTo>
                  <a:pt x="-11918" y="247649"/>
                  <a:pt x="-1859" y="85178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884332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l"/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var(--notebook-cell-output-font-family)"/>
              </a:rPr>
              <a:t>Buy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var(--notebook-cell-output-font-family)"/>
              </a:rPr>
              <a:t>eCraftIndia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notebook-cell-output-font-family)"/>
              </a:rPr>
              <a:t> Floral Cushions Cover </a:t>
            </a: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var(--notebook-cell-output-font-family)"/>
              </a:rPr>
              <a:t>at Rs. 404 at Flipkart.com. Only Genuine Products. Free Shipping. Cash On Delivery! </a:t>
            </a:r>
            <a:endParaRPr lang="en-US" sz="1600" b="0" i="0" dirty="0">
              <a:solidFill>
                <a:srgbClr val="000000"/>
              </a:solidFill>
              <a:effectLst/>
              <a:highlight>
                <a:srgbClr val="C0C0C0"/>
              </a:highlight>
              <a:latin typeface="Segoe WP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CC6474-50A3-6D22-7952-FB69E620289C}"/>
              </a:ext>
            </a:extLst>
          </p:cNvPr>
          <p:cNvSpPr txBox="1"/>
          <p:nvPr/>
        </p:nvSpPr>
        <p:spPr>
          <a:xfrm>
            <a:off x="4502703" y="2813930"/>
            <a:ext cx="1688487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25000"/>
                <a:lumOff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600" b="0" i="0" dirty="0" err="1">
                <a:solidFill>
                  <a:srgbClr val="000000"/>
                </a:solidFill>
                <a:effectLst/>
                <a:latin typeface="var(--notebook-cell-output-font-family)"/>
              </a:rPr>
              <a:t>ecraftindia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ar(--notebook-cell-output-font-family)"/>
              </a:rPr>
              <a:t> floral cushion cover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F14101C-032C-7C13-6959-5EA9D5998C9B}"/>
              </a:ext>
            </a:extLst>
          </p:cNvPr>
          <p:cNvSpPr/>
          <p:nvPr/>
        </p:nvSpPr>
        <p:spPr>
          <a:xfrm>
            <a:off x="4065636" y="2974222"/>
            <a:ext cx="370114" cy="26419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321934-134A-0D68-FC36-5AF5FA78B1EA}"/>
              </a:ext>
            </a:extLst>
          </p:cNvPr>
          <p:cNvSpPr/>
          <p:nvPr/>
        </p:nvSpPr>
        <p:spPr>
          <a:xfrm>
            <a:off x="677723" y="5733904"/>
            <a:ext cx="370114" cy="26419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Bag of </a:t>
            </a:r>
            <a:r>
              <a:rPr lang="fr-FR" dirty="0" err="1"/>
              <a:t>Words</a:t>
            </a:r>
            <a:r>
              <a:rPr lang="fr-FR" dirty="0"/>
              <a:t> : Count / TF-IDF </a:t>
            </a:r>
            <a:r>
              <a:rPr lang="fr-FR" dirty="0" err="1"/>
              <a:t>vectorization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7DB57-96AF-4B54-88F1-C9E51773A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56034" y="991923"/>
            <a:ext cx="5716154" cy="5225699"/>
          </a:xfrm>
        </p:spPr>
        <p:txBody>
          <a:bodyPr>
            <a:normAutofit/>
          </a:bodyPr>
          <a:lstStyle/>
          <a:p>
            <a:pPr marL="107950" indent="0">
              <a:lnSpc>
                <a:spcPct val="100000"/>
              </a:lnSpc>
              <a:buNone/>
            </a:pPr>
            <a:r>
              <a:rPr lang="fr-FR" sz="2400" b="1" dirty="0" err="1">
                <a:solidFill>
                  <a:schemeClr val="accent2"/>
                </a:solidFill>
              </a:rPr>
              <a:t>Feature</a:t>
            </a:r>
            <a:r>
              <a:rPr lang="fr-FR" sz="2400" b="1" dirty="0">
                <a:solidFill>
                  <a:schemeClr val="accent2"/>
                </a:solidFill>
              </a:rPr>
              <a:t> Extraction</a:t>
            </a:r>
          </a:p>
          <a:p>
            <a:pPr marL="107950" indent="0">
              <a:lnSpc>
                <a:spcPct val="100000"/>
              </a:lnSpc>
              <a:buNone/>
            </a:pPr>
            <a:endParaRPr lang="fr-FR" sz="1800" b="1" dirty="0"/>
          </a:p>
          <a:p>
            <a:pPr marL="107950" indent="0">
              <a:lnSpc>
                <a:spcPct val="100000"/>
              </a:lnSpc>
              <a:buNone/>
            </a:pPr>
            <a:r>
              <a:rPr lang="fr-FR" sz="1800" dirty="0"/>
              <a:t>Une </a:t>
            </a:r>
            <a:r>
              <a:rPr lang="fr-FR" sz="1800" b="1" dirty="0">
                <a:solidFill>
                  <a:srgbClr val="FF0000"/>
                </a:solidFill>
              </a:rPr>
              <a:t>colonne pour chaque mot</a:t>
            </a:r>
            <a:r>
              <a:rPr lang="fr-FR" sz="1800" dirty="0">
                <a:solidFill>
                  <a:srgbClr val="FF0000"/>
                </a:solidFill>
              </a:rPr>
              <a:t> </a:t>
            </a:r>
            <a:r>
              <a:rPr lang="fr-FR" sz="1800" dirty="0"/>
              <a:t>du vocabulaire </a:t>
            </a:r>
          </a:p>
          <a:p>
            <a:pPr marL="107950" indent="0">
              <a:lnSpc>
                <a:spcPct val="100000"/>
              </a:lnSpc>
              <a:buNone/>
            </a:pPr>
            <a:endParaRPr lang="fr-FR" sz="1800" b="1" dirty="0"/>
          </a:p>
          <a:p>
            <a:pPr>
              <a:lnSpc>
                <a:spcPct val="100000"/>
              </a:lnSpc>
            </a:pPr>
            <a:r>
              <a:rPr lang="fr-FR" sz="1800" b="1" dirty="0"/>
              <a:t>Bag of </a:t>
            </a:r>
            <a:r>
              <a:rPr lang="fr-FR" sz="1800" b="1" dirty="0" err="1"/>
              <a:t>Words</a:t>
            </a:r>
            <a:r>
              <a:rPr lang="fr-FR" sz="1800" b="1" dirty="0"/>
              <a:t> (BOW) = </a:t>
            </a:r>
            <a:r>
              <a:rPr lang="fr-FR" sz="1800" b="1" dirty="0" err="1"/>
              <a:t>Term</a:t>
            </a:r>
            <a:r>
              <a:rPr lang="fr-FR" sz="1800" b="1" dirty="0"/>
              <a:t> Frequency</a:t>
            </a:r>
          </a:p>
          <a:p>
            <a:pPr marL="107950" indent="0">
              <a:lnSpc>
                <a:spcPct val="100000"/>
              </a:lnSpc>
              <a:buNone/>
            </a:pPr>
            <a:endParaRPr lang="fr-FR" sz="1800" b="1" dirty="0"/>
          </a:p>
          <a:p>
            <a:pPr marL="107950" indent="0">
              <a:lnSpc>
                <a:spcPct val="100000"/>
              </a:lnSpc>
              <a:buNone/>
            </a:pPr>
            <a:endParaRPr lang="fr-FR" sz="1800" b="1" dirty="0"/>
          </a:p>
          <a:p>
            <a:pPr marL="107950" indent="0">
              <a:lnSpc>
                <a:spcPct val="100000"/>
              </a:lnSpc>
              <a:buNone/>
            </a:pPr>
            <a:endParaRPr lang="fr-FR" sz="1800" b="1" dirty="0"/>
          </a:p>
          <a:p>
            <a:pPr marL="107950" indent="0">
              <a:lnSpc>
                <a:spcPct val="100000"/>
              </a:lnSpc>
              <a:buNone/>
            </a:pPr>
            <a:endParaRPr lang="fr-FR" sz="1800" b="1" dirty="0"/>
          </a:p>
          <a:p>
            <a:pPr marL="107950" indent="0">
              <a:lnSpc>
                <a:spcPct val="100000"/>
              </a:lnSpc>
              <a:buNone/>
            </a:pPr>
            <a:endParaRPr lang="fr-FR" sz="1800" b="1" dirty="0"/>
          </a:p>
          <a:p>
            <a:pPr marL="107950" indent="0">
              <a:lnSpc>
                <a:spcPct val="100000"/>
              </a:lnSpc>
              <a:buNone/>
            </a:pPr>
            <a:endParaRPr lang="fr-FR" sz="1800" b="1" dirty="0"/>
          </a:p>
          <a:p>
            <a:pPr marL="107950" indent="0">
              <a:lnSpc>
                <a:spcPct val="100000"/>
              </a:lnSpc>
              <a:buNone/>
            </a:pPr>
            <a:endParaRPr lang="fr-FR" sz="1800" b="1" dirty="0"/>
          </a:p>
          <a:p>
            <a:pPr>
              <a:lnSpc>
                <a:spcPct val="100000"/>
              </a:lnSpc>
            </a:pPr>
            <a:r>
              <a:rPr lang="fr-FR" sz="2000" b="1" dirty="0" err="1"/>
              <a:t>Term</a:t>
            </a:r>
            <a:r>
              <a:rPr lang="fr-FR" sz="2000" b="1" dirty="0"/>
              <a:t> Frequency / Inverse Document Frequency (TF-IDF</a:t>
            </a:r>
            <a:r>
              <a:rPr lang="fr-FR" sz="2000" dirty="0"/>
              <a:t>)</a:t>
            </a:r>
          </a:p>
          <a:p>
            <a:pPr marL="107950" indent="0">
              <a:lnSpc>
                <a:spcPct val="100000"/>
              </a:lnSpc>
              <a:buNone/>
            </a:pPr>
            <a:endParaRPr lang="fr-FR" dirty="0"/>
          </a:p>
          <a:p>
            <a:pPr>
              <a:lnSpc>
                <a:spcPct val="100000"/>
              </a:lnSpc>
            </a:pPr>
            <a:endParaRPr lang="fr-F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E6BA74-A07E-4A64-9FE3-8D5AA8CB57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151002" y="991999"/>
            <a:ext cx="3877307" cy="5225623"/>
          </a:xfr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400" dirty="0"/>
              <a:t>Fine tuning </a:t>
            </a:r>
            <a:r>
              <a:rPr lang="fr-FR" sz="2400" dirty="0" err="1"/>
              <a:t>features</a:t>
            </a:r>
            <a:endParaRPr lang="fr-FR" sz="2400" dirty="0"/>
          </a:p>
          <a:p>
            <a:pPr marL="107950" indent="0">
              <a:buNone/>
            </a:pPr>
            <a:r>
              <a:rPr lang="fr-FR" sz="2400" dirty="0"/>
              <a:t>(semi-supervisée) :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Tester plusieurs paramètres de filtrage / prétraitement</a:t>
            </a:r>
          </a:p>
          <a:p>
            <a:pPr marL="107950" indent="0">
              <a:buNone/>
            </a:pPr>
            <a:endParaRPr lang="fr-FR" dirty="0"/>
          </a:p>
          <a:p>
            <a:r>
              <a:rPr lang="fr-FR" dirty="0"/>
              <a:t>Uni-grams, bi-grams, ..</a:t>
            </a:r>
          </a:p>
          <a:p>
            <a:r>
              <a:rPr lang="fr-FR" dirty="0"/>
              <a:t>min nb. Occurrences (3+)</a:t>
            </a:r>
          </a:p>
          <a:p>
            <a:r>
              <a:rPr lang="fr-FR" dirty="0"/>
              <a:t>regex patterns (&gt;2 chars)</a:t>
            </a:r>
          </a:p>
          <a:p>
            <a:pPr marL="107950" indent="0">
              <a:buNone/>
            </a:pPr>
            <a:endParaRPr lang="fr-FR" b="1" dirty="0"/>
          </a:p>
          <a:p>
            <a:pPr marL="107950" indent="0">
              <a:buNone/>
            </a:pPr>
            <a:endParaRPr lang="fr-FR" b="1" dirty="0"/>
          </a:p>
        </p:txBody>
      </p:sp>
      <p:sp>
        <p:nvSpPr>
          <p:cNvPr id="202" name="Google Shape;202;p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12</a:t>
            </a:fld>
            <a:endParaRPr lang="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71BA5D6-19AD-5720-243B-49AADEC5B248}"/>
              </a:ext>
            </a:extLst>
          </p:cNvPr>
          <p:cNvGrpSpPr/>
          <p:nvPr/>
        </p:nvGrpSpPr>
        <p:grpSpPr>
          <a:xfrm>
            <a:off x="2245442" y="2699085"/>
            <a:ext cx="5526746" cy="1615724"/>
            <a:chOff x="569254" y="3418115"/>
            <a:chExt cx="5526746" cy="16157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5C01F5D-FDB3-EB2D-8DDE-2D17273F4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254" y="3418115"/>
              <a:ext cx="5526746" cy="161572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E3670D-C354-C7A2-849E-DDEBA8B5D4D6}"/>
                </a:ext>
              </a:extLst>
            </p:cNvPr>
            <p:cNvSpPr/>
            <p:nvPr/>
          </p:nvSpPr>
          <p:spPr>
            <a:xfrm>
              <a:off x="2288707" y="3687227"/>
              <a:ext cx="378815" cy="337457"/>
            </a:xfrm>
            <a:prstGeom prst="rect">
              <a:avLst/>
            </a:prstGeom>
            <a:solidFill>
              <a:srgbClr val="66FF66">
                <a:alpha val="43000"/>
              </a:srgbClr>
            </a:solidFill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075B9D-0A1F-4C57-2584-06FA5D0D4F6C}"/>
                </a:ext>
              </a:extLst>
            </p:cNvPr>
            <p:cNvSpPr/>
            <p:nvPr/>
          </p:nvSpPr>
          <p:spPr>
            <a:xfrm>
              <a:off x="1015080" y="3698113"/>
              <a:ext cx="378815" cy="315685"/>
            </a:xfrm>
            <a:prstGeom prst="rect">
              <a:avLst/>
            </a:prstGeom>
            <a:solidFill>
              <a:srgbClr val="FF99FF">
                <a:alpha val="43000"/>
              </a:srgbClr>
            </a:solidFill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2468B3-F655-D4AE-786A-FEBF7C61128A}"/>
                </a:ext>
              </a:extLst>
            </p:cNvPr>
            <p:cNvSpPr/>
            <p:nvPr/>
          </p:nvSpPr>
          <p:spPr>
            <a:xfrm>
              <a:off x="624857" y="3698113"/>
              <a:ext cx="378815" cy="315685"/>
            </a:xfrm>
            <a:prstGeom prst="rect">
              <a:avLst/>
            </a:prstGeom>
            <a:solidFill>
              <a:srgbClr val="00FFFF">
                <a:alpha val="42745"/>
              </a:srgbClr>
            </a:solidFill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9C3BC5D-9A30-477A-8117-F28642B9DCBB}"/>
                </a:ext>
              </a:extLst>
            </p:cNvPr>
            <p:cNvSpPr/>
            <p:nvPr/>
          </p:nvSpPr>
          <p:spPr>
            <a:xfrm>
              <a:off x="2667522" y="3687227"/>
              <a:ext cx="500743" cy="337457"/>
            </a:xfrm>
            <a:prstGeom prst="rect">
              <a:avLst/>
            </a:prstGeom>
            <a:solidFill>
              <a:srgbClr val="FFFF00">
                <a:alpha val="43000"/>
              </a:srgbClr>
            </a:solidFill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986D86-AF50-4D56-82C6-90D2EF41D6F1}"/>
              </a:ext>
            </a:extLst>
          </p:cNvPr>
          <p:cNvGrpSpPr/>
          <p:nvPr/>
        </p:nvGrpSpPr>
        <p:grpSpPr>
          <a:xfrm>
            <a:off x="2245442" y="5225013"/>
            <a:ext cx="5483173" cy="1467328"/>
            <a:chOff x="569254" y="5252228"/>
            <a:chExt cx="5483173" cy="14673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5F046BF-001A-3666-1FA8-71E222BAC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254" y="5252228"/>
              <a:ext cx="5483173" cy="146732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CD6737-763D-9E88-41F9-10AFD320BC92}"/>
                </a:ext>
              </a:extLst>
            </p:cNvPr>
            <p:cNvSpPr/>
            <p:nvPr/>
          </p:nvSpPr>
          <p:spPr>
            <a:xfrm>
              <a:off x="2166779" y="5511127"/>
              <a:ext cx="378815" cy="315685"/>
            </a:xfrm>
            <a:prstGeom prst="rect">
              <a:avLst/>
            </a:prstGeom>
            <a:solidFill>
              <a:srgbClr val="66FF66">
                <a:alpha val="43000"/>
              </a:srgbClr>
            </a:solidFill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C15423-C6BD-0A2A-521C-3B830087A73A}"/>
                </a:ext>
              </a:extLst>
            </p:cNvPr>
            <p:cNvSpPr/>
            <p:nvPr/>
          </p:nvSpPr>
          <p:spPr>
            <a:xfrm>
              <a:off x="1007446" y="5511127"/>
              <a:ext cx="364402" cy="315685"/>
            </a:xfrm>
            <a:prstGeom prst="rect">
              <a:avLst/>
            </a:prstGeom>
            <a:solidFill>
              <a:srgbClr val="FF99FF">
                <a:alpha val="43000"/>
              </a:srgbClr>
            </a:solidFill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AA97BE9-63D3-B701-132A-D90998629E75}"/>
                </a:ext>
              </a:extLst>
            </p:cNvPr>
            <p:cNvSpPr/>
            <p:nvPr/>
          </p:nvSpPr>
          <p:spPr>
            <a:xfrm>
              <a:off x="605716" y="5511127"/>
              <a:ext cx="378815" cy="315685"/>
            </a:xfrm>
            <a:prstGeom prst="rect">
              <a:avLst/>
            </a:prstGeom>
            <a:solidFill>
              <a:srgbClr val="00FFFF">
                <a:alpha val="42745"/>
              </a:srgbClr>
            </a:solidFill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E2F821-E6BD-07EC-A822-ADA7DBB776DF}"/>
                </a:ext>
              </a:extLst>
            </p:cNvPr>
            <p:cNvSpPr/>
            <p:nvPr/>
          </p:nvSpPr>
          <p:spPr>
            <a:xfrm>
              <a:off x="2571527" y="5511127"/>
              <a:ext cx="378816" cy="315685"/>
            </a:xfrm>
            <a:prstGeom prst="rect">
              <a:avLst/>
            </a:prstGeom>
            <a:solidFill>
              <a:srgbClr val="FFFF00">
                <a:alpha val="43000"/>
              </a:srgbClr>
            </a:solidFill>
            <a:ln>
              <a:solidFill>
                <a:srgbClr val="FF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9B18B4-C567-C129-71B3-D11EA3AF524F}"/>
              </a:ext>
            </a:extLst>
          </p:cNvPr>
          <p:cNvSpPr txBox="1"/>
          <p:nvPr/>
        </p:nvSpPr>
        <p:spPr>
          <a:xfrm>
            <a:off x="153180" y="2186042"/>
            <a:ext cx="1859279" cy="37548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/>
              <a:t>key </a:t>
            </a:r>
            <a:r>
              <a:rPr lang="fr-FR" sz="1400" dirty="0" err="1"/>
              <a:t>mom</a:t>
            </a:r>
            <a:r>
              <a:rPr lang="fr-FR" sz="1400" dirty="0"/>
              <a:t> kid </a:t>
            </a:r>
            <a:r>
              <a:rPr lang="fr-FR" sz="1400" dirty="0">
                <a:highlight>
                  <a:srgbClr val="00FFFF"/>
                </a:highlight>
              </a:rPr>
              <a:t>baby</a:t>
            </a:r>
            <a:r>
              <a:rPr lang="fr-FR" sz="1400" dirty="0"/>
              <a:t> </a:t>
            </a:r>
            <a:r>
              <a:rPr lang="fr-FR" sz="1400" dirty="0">
                <a:highlight>
                  <a:srgbClr val="FF99FF"/>
                </a:highlight>
              </a:rPr>
              <a:t>girl</a:t>
            </a:r>
            <a:r>
              <a:rPr lang="fr-FR" sz="1400" dirty="0"/>
              <a:t> </a:t>
            </a:r>
            <a:r>
              <a:rPr lang="fr-FR" sz="1400" dirty="0" err="1"/>
              <a:t>printed</a:t>
            </a:r>
            <a:r>
              <a:rPr lang="fr-FR" sz="1400" dirty="0"/>
              <a:t> green top </a:t>
            </a:r>
            <a:r>
              <a:rPr lang="fr-FR" sz="1400" dirty="0">
                <a:highlight>
                  <a:srgbClr val="66FF66"/>
                </a:highlight>
              </a:rPr>
              <a:t>pyjama</a:t>
            </a:r>
            <a:r>
              <a:rPr lang="fr-FR" sz="1400" dirty="0"/>
              <a:t> set </a:t>
            </a:r>
            <a:r>
              <a:rPr lang="fr-FR" sz="1400" dirty="0" err="1"/>
              <a:t>fabric</a:t>
            </a:r>
            <a:r>
              <a:rPr lang="fr-FR" sz="1400" dirty="0"/>
              <a:t> </a:t>
            </a:r>
            <a:r>
              <a:rPr lang="fr-FR" sz="1400" dirty="0" err="1">
                <a:highlight>
                  <a:srgbClr val="FFFF00"/>
                </a:highlight>
              </a:rPr>
              <a:t>cotton</a:t>
            </a:r>
            <a:r>
              <a:rPr lang="fr-FR" sz="1400" dirty="0"/>
              <a:t> brand </a:t>
            </a:r>
            <a:r>
              <a:rPr lang="fr-FR" sz="1400" dirty="0" err="1"/>
              <a:t>color</a:t>
            </a:r>
            <a:r>
              <a:rPr lang="fr-FR" sz="1400" dirty="0"/>
              <a:t> </a:t>
            </a:r>
            <a:r>
              <a:rPr lang="fr-FR" sz="1400" dirty="0" err="1"/>
              <a:t>greenmom</a:t>
            </a:r>
            <a:r>
              <a:rPr lang="fr-FR" sz="1400" dirty="0"/>
              <a:t> kid </a:t>
            </a:r>
            <a:r>
              <a:rPr lang="fr-FR" sz="1400" dirty="0">
                <a:highlight>
                  <a:srgbClr val="00FFFF"/>
                </a:highlight>
              </a:rPr>
              <a:t>baby</a:t>
            </a:r>
            <a:r>
              <a:rPr lang="fr-FR" sz="1400" dirty="0"/>
              <a:t> </a:t>
            </a:r>
            <a:r>
              <a:rPr lang="fr-FR" sz="1400" dirty="0">
                <a:highlight>
                  <a:srgbClr val="FF99FF"/>
                </a:highlight>
              </a:rPr>
              <a:t>girl</a:t>
            </a:r>
            <a:r>
              <a:rPr lang="fr-FR" sz="1400" dirty="0"/>
              <a:t> </a:t>
            </a:r>
            <a:r>
              <a:rPr lang="fr-FR" sz="1400" dirty="0" err="1"/>
              <a:t>printed</a:t>
            </a:r>
            <a:r>
              <a:rPr lang="fr-FR" sz="1400" dirty="0"/>
              <a:t> green top </a:t>
            </a:r>
            <a:r>
              <a:rPr lang="fr-FR" sz="1400" dirty="0">
                <a:highlight>
                  <a:srgbClr val="66FF66"/>
                </a:highlight>
              </a:rPr>
              <a:t>pyjama</a:t>
            </a:r>
            <a:r>
              <a:rPr lang="fr-FR" sz="1400" dirty="0"/>
              <a:t> set </a:t>
            </a:r>
            <a:r>
              <a:rPr lang="fr-FR" sz="1400" dirty="0">
                <a:highlight>
                  <a:srgbClr val="FF99FF"/>
                </a:highlight>
              </a:rPr>
              <a:t>girl</a:t>
            </a:r>
            <a:r>
              <a:rPr lang="fr-FR" sz="1400" dirty="0"/>
              <a:t> </a:t>
            </a:r>
            <a:r>
              <a:rPr lang="fr-FR" sz="1400" dirty="0">
                <a:highlight>
                  <a:srgbClr val="66FF66"/>
                </a:highlight>
              </a:rPr>
              <a:t>pyjama</a:t>
            </a:r>
            <a:r>
              <a:rPr lang="fr-FR" sz="1400" dirty="0"/>
              <a:t> </a:t>
            </a:r>
            <a:r>
              <a:rPr lang="fr-FR" sz="1400" dirty="0" err="1"/>
              <a:t>setspecifications</a:t>
            </a:r>
            <a:r>
              <a:rPr lang="fr-FR" sz="1400" dirty="0"/>
              <a:t> </a:t>
            </a:r>
            <a:r>
              <a:rPr lang="fr-FR" sz="1400" dirty="0" err="1"/>
              <a:t>mom</a:t>
            </a:r>
            <a:r>
              <a:rPr lang="fr-FR" sz="1400" dirty="0"/>
              <a:t> kid </a:t>
            </a:r>
            <a:r>
              <a:rPr lang="fr-FR" sz="1400" dirty="0">
                <a:highlight>
                  <a:srgbClr val="00FFFF"/>
                </a:highlight>
              </a:rPr>
              <a:t>baby</a:t>
            </a:r>
            <a:r>
              <a:rPr lang="fr-FR" sz="1400" dirty="0"/>
              <a:t> </a:t>
            </a:r>
            <a:r>
              <a:rPr lang="fr-FR" sz="1400" dirty="0">
                <a:highlight>
                  <a:srgbClr val="FF99FF"/>
                </a:highlight>
              </a:rPr>
              <a:t>girl</a:t>
            </a:r>
            <a:r>
              <a:rPr lang="fr-FR" sz="1400" dirty="0"/>
              <a:t> </a:t>
            </a:r>
            <a:r>
              <a:rPr lang="fr-FR" sz="1400" dirty="0" err="1"/>
              <a:t>printed</a:t>
            </a:r>
            <a:r>
              <a:rPr lang="fr-FR" sz="1400" dirty="0"/>
              <a:t> green top </a:t>
            </a:r>
            <a:r>
              <a:rPr lang="fr-FR" sz="1400" dirty="0">
                <a:highlight>
                  <a:srgbClr val="66FF66"/>
                </a:highlight>
              </a:rPr>
              <a:t>pyjama </a:t>
            </a:r>
            <a:r>
              <a:rPr lang="fr-FR" sz="1400" dirty="0"/>
              <a:t>set pattern </a:t>
            </a:r>
            <a:r>
              <a:rPr lang="fr-FR" sz="1400" dirty="0" err="1"/>
              <a:t>printed</a:t>
            </a:r>
            <a:r>
              <a:rPr lang="fr-FR" sz="1400" dirty="0"/>
              <a:t> </a:t>
            </a:r>
            <a:r>
              <a:rPr lang="fr-FR" sz="1400" dirty="0" err="1"/>
              <a:t>ideal</a:t>
            </a:r>
            <a:r>
              <a:rPr lang="fr-FR" sz="1400" dirty="0"/>
              <a:t> </a:t>
            </a:r>
            <a:r>
              <a:rPr lang="fr-FR" sz="1400" dirty="0">
                <a:highlight>
                  <a:srgbClr val="00FFFF"/>
                </a:highlight>
              </a:rPr>
              <a:t>baby</a:t>
            </a:r>
            <a:r>
              <a:rPr lang="fr-FR" sz="1400" dirty="0"/>
              <a:t> </a:t>
            </a:r>
            <a:r>
              <a:rPr lang="fr-FR" sz="1400" dirty="0">
                <a:highlight>
                  <a:srgbClr val="FF99FF"/>
                </a:highlight>
              </a:rPr>
              <a:t>girl</a:t>
            </a:r>
            <a:r>
              <a:rPr lang="fr-FR" sz="1400" dirty="0"/>
              <a:t> night suit </a:t>
            </a:r>
            <a:r>
              <a:rPr lang="fr-FR" sz="1400" dirty="0" err="1"/>
              <a:t>fabric</a:t>
            </a:r>
            <a:r>
              <a:rPr lang="fr-FR" sz="1400" dirty="0"/>
              <a:t> </a:t>
            </a:r>
            <a:r>
              <a:rPr lang="fr-FR" sz="1400" dirty="0" err="1">
                <a:highlight>
                  <a:srgbClr val="FFFF00"/>
                </a:highlight>
              </a:rPr>
              <a:t>cotton</a:t>
            </a:r>
            <a:r>
              <a:rPr lang="fr-FR" sz="1400" dirty="0"/>
              <a:t> top </a:t>
            </a:r>
            <a:r>
              <a:rPr lang="fr-FR" sz="1400" dirty="0">
                <a:highlight>
                  <a:srgbClr val="66FF66"/>
                </a:highlight>
              </a:rPr>
              <a:t>pyjama</a:t>
            </a:r>
            <a:r>
              <a:rPr lang="fr-FR" sz="1400" dirty="0"/>
              <a:t> set neck round neck box top </a:t>
            </a:r>
            <a:r>
              <a:rPr lang="fr-FR" sz="1400" dirty="0">
                <a:highlight>
                  <a:srgbClr val="66FF66"/>
                </a:highlight>
              </a:rPr>
              <a:t>pyjama</a:t>
            </a:r>
            <a:r>
              <a:rPr lang="fr-FR" sz="1400" dirty="0"/>
              <a:t>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A34B6C-467A-E6EC-9431-25D3BD9E3A89}"/>
              </a:ext>
            </a:extLst>
          </p:cNvPr>
          <p:cNvSpPr txBox="1"/>
          <p:nvPr/>
        </p:nvSpPr>
        <p:spPr>
          <a:xfrm>
            <a:off x="415650" y="5974698"/>
            <a:ext cx="1314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Description d’un produit (nettoyé)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707BE8-EECF-522C-C627-FE6D98C99D69}"/>
              </a:ext>
            </a:extLst>
          </p:cNvPr>
          <p:cNvSpPr txBox="1"/>
          <p:nvPr/>
        </p:nvSpPr>
        <p:spPr>
          <a:xfrm>
            <a:off x="8287835" y="4652395"/>
            <a:ext cx="3538891" cy="1384995"/>
          </a:xfrm>
          <a:prstGeom prst="rect">
            <a:avLst/>
          </a:prstGeom>
          <a:solidFill>
            <a:schemeClr val="bg1">
              <a:lumMod val="95000"/>
              <a:alpha val="56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CountVectorizer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word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ngram_range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min_df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fr-F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token_pattern</a:t>
            </a:r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'[a-zA-Z0-9]{3,}’</a:t>
            </a:r>
          </a:p>
          <a:p>
            <a:r>
              <a:rPr lang="fr-F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2663-EF9F-246B-3733-CE3F67384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Bag of </a:t>
            </a:r>
            <a:r>
              <a:rPr lang="fr-FR" dirty="0" err="1"/>
              <a:t>Words</a:t>
            </a:r>
            <a:r>
              <a:rPr lang="fr-FR" dirty="0"/>
              <a:t> – Dimension Reduction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EE69E-2AE5-744A-E3B4-44741643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5775828" cy="5225700"/>
          </a:xfrm>
        </p:spPr>
        <p:txBody>
          <a:bodyPr>
            <a:normAutofit/>
          </a:bodyPr>
          <a:lstStyle/>
          <a:p>
            <a:pPr marL="107950" indent="0" algn="ctr">
              <a:lnSpc>
                <a:spcPct val="160000"/>
              </a:lnSpc>
              <a:buNone/>
            </a:pPr>
            <a:r>
              <a:rPr lang="fr-FR" sz="2400" dirty="0"/>
              <a:t>5100 mots (vocabulaire)</a:t>
            </a:r>
          </a:p>
          <a:p>
            <a:pPr marL="107950" indent="0" algn="ctr">
              <a:lnSpc>
                <a:spcPct val="160000"/>
              </a:lnSpc>
              <a:buNone/>
            </a:pPr>
            <a:endParaRPr lang="fr-FR" sz="2400" dirty="0"/>
          </a:p>
          <a:p>
            <a:pPr marL="107950" indent="0" algn="ctr">
              <a:lnSpc>
                <a:spcPct val="160000"/>
              </a:lnSpc>
              <a:buNone/>
            </a:pPr>
            <a:r>
              <a:rPr lang="fr-FR" sz="2400" dirty="0"/>
              <a:t>1400 </a:t>
            </a:r>
            <a:r>
              <a:rPr lang="fr-FR" sz="2400" dirty="0" err="1"/>
              <a:t>features</a:t>
            </a:r>
            <a:r>
              <a:rPr lang="fr-FR" sz="2400" dirty="0"/>
              <a:t> (bag-of-</a:t>
            </a:r>
            <a:r>
              <a:rPr lang="fr-FR" sz="2400" dirty="0" err="1"/>
              <a:t>words</a:t>
            </a:r>
            <a:r>
              <a:rPr lang="fr-FR" sz="2400" dirty="0"/>
              <a:t>)</a:t>
            </a:r>
          </a:p>
          <a:p>
            <a:pPr marL="107950" indent="0" algn="ctr">
              <a:lnSpc>
                <a:spcPct val="160000"/>
              </a:lnSpc>
              <a:buNone/>
            </a:pPr>
            <a:endParaRPr lang="fr-FR" sz="2400" dirty="0"/>
          </a:p>
          <a:p>
            <a:pPr marL="107950" indent="0" algn="ctr">
              <a:lnSpc>
                <a:spcPct val="160000"/>
              </a:lnSpc>
              <a:buNone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(optionnellement)</a:t>
            </a:r>
          </a:p>
          <a:p>
            <a:pPr marL="107950" indent="0" algn="ctr">
              <a:lnSpc>
                <a:spcPct val="160000"/>
              </a:lnSpc>
              <a:buNone/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</a:rPr>
              <a:t>400 composants (PCA 99% variance)</a:t>
            </a:r>
          </a:p>
          <a:p>
            <a:pPr marL="107950" indent="0" algn="ctr">
              <a:lnSpc>
                <a:spcPct val="160000"/>
              </a:lnSpc>
              <a:buNone/>
            </a:pPr>
            <a:endParaRPr lang="fr-FR" sz="2400" dirty="0"/>
          </a:p>
          <a:p>
            <a:pPr marL="107950" indent="0" algn="ctr">
              <a:lnSpc>
                <a:spcPct val="160000"/>
              </a:lnSpc>
              <a:buNone/>
            </a:pPr>
            <a:r>
              <a:rPr lang="fr-FR" sz="2400" dirty="0"/>
              <a:t>2 dimensions t-SNE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9D246-F1F0-D4BA-7335-E02EE67AE1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13</a:t>
            </a:fld>
            <a:endParaRPr lang="fr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EC9DEFB-5A8E-A5FD-145E-B84D0C304B2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663" y="992188"/>
            <a:ext cx="5332412" cy="5311775"/>
          </a:xfr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600" b="1" dirty="0">
                <a:solidFill>
                  <a:schemeClr val="accent6">
                    <a:lumMod val="50000"/>
                  </a:schemeClr>
                </a:solidFill>
              </a:rPr>
              <a:t>Dimension Reduction</a:t>
            </a:r>
          </a:p>
          <a:p>
            <a:pPr marL="107950" indent="0">
              <a:buNone/>
            </a:pPr>
            <a:endParaRPr lang="fr-FR" sz="2000" b="1" dirty="0"/>
          </a:p>
          <a:p>
            <a:pPr marL="107950" indent="0">
              <a:buNone/>
            </a:pPr>
            <a:r>
              <a:rPr lang="fr-FR" sz="2000" b="1" dirty="0"/>
              <a:t>PCA</a:t>
            </a:r>
          </a:p>
          <a:p>
            <a:r>
              <a:rPr lang="fr-FR" b="1" dirty="0"/>
              <a:t>Composants qui explique la plus de variance de fréquences des mots </a:t>
            </a:r>
            <a:r>
              <a:rPr lang="fr-FR" i="1" dirty="0"/>
              <a:t>(réduction du bruit des mots non-commun entre produits de la même catégorie)</a:t>
            </a:r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marL="107950" indent="0">
              <a:buNone/>
            </a:pPr>
            <a:r>
              <a:rPr lang="fr-FR" sz="2000" b="1" dirty="0"/>
              <a:t>T-SNE</a:t>
            </a:r>
          </a:p>
          <a:p>
            <a:r>
              <a:rPr lang="fr-FR" b="1" dirty="0"/>
              <a:t>Phrases avec similaire fréquences des mêmes mots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40FA946-EF53-7CEF-1DB0-D861BDC22FC7}"/>
              </a:ext>
            </a:extLst>
          </p:cNvPr>
          <p:cNvSpPr/>
          <p:nvPr/>
        </p:nvSpPr>
        <p:spPr>
          <a:xfrm>
            <a:off x="3061640" y="1809177"/>
            <a:ext cx="483747" cy="47586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7627D189-8859-D5BA-B741-81B8889D278F}"/>
              </a:ext>
            </a:extLst>
          </p:cNvPr>
          <p:cNvSpPr/>
          <p:nvPr/>
        </p:nvSpPr>
        <p:spPr>
          <a:xfrm>
            <a:off x="3061639" y="2953139"/>
            <a:ext cx="483747" cy="47586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BD84C086-E9C5-791D-6791-C9136A4F2460}"/>
              </a:ext>
            </a:extLst>
          </p:cNvPr>
          <p:cNvSpPr/>
          <p:nvPr/>
        </p:nvSpPr>
        <p:spPr>
          <a:xfrm>
            <a:off x="3061639" y="4751461"/>
            <a:ext cx="483747" cy="475861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26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FDAEB5-A337-CA8C-D04A-5DB6E76F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Clustering non-supervisée sur Bag-of-</a:t>
            </a:r>
            <a:r>
              <a:rPr lang="fr-FR" dirty="0" err="1"/>
              <a:t>Words</a:t>
            </a:r>
            <a:endParaRPr lang="fr-FR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A3791F3-8BD3-A6E6-8B47-9A3DC1DF8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76200" indent="0" algn="ctr">
              <a:buNone/>
            </a:pPr>
            <a:r>
              <a:rPr lang="fr-FR" sz="2800" b="1" dirty="0"/>
              <a:t>k=7</a:t>
            </a:r>
          </a:p>
          <a:p>
            <a:pPr marL="76200" indent="0">
              <a:buNone/>
            </a:pPr>
            <a:r>
              <a:rPr lang="fr-FR" sz="2000" b="1" dirty="0"/>
              <a:t>Meilleure séparation entre clusters</a:t>
            </a:r>
          </a:p>
          <a:p>
            <a:pPr marL="450850" indent="-342900"/>
            <a:r>
              <a:rPr lang="fr-FR" sz="2000" dirty="0"/>
              <a:t>Silhouette score</a:t>
            </a:r>
          </a:p>
          <a:p>
            <a:pPr marL="450850" indent="-342900"/>
            <a:r>
              <a:rPr lang="fr-FR" sz="2000" dirty="0"/>
              <a:t>Davies-</a:t>
            </a:r>
            <a:r>
              <a:rPr lang="fr-FR" sz="2000" dirty="0" err="1"/>
              <a:t>Bouldin</a:t>
            </a:r>
            <a:r>
              <a:rPr lang="fr-FR" sz="2000" dirty="0"/>
              <a:t> score</a:t>
            </a:r>
          </a:p>
          <a:p>
            <a:pPr marL="450850" indent="-342900"/>
            <a:r>
              <a:rPr lang="fr-FR" sz="2000" dirty="0" err="1"/>
              <a:t>Distortion</a:t>
            </a:r>
            <a:r>
              <a:rPr lang="fr-FR" sz="2000" dirty="0"/>
              <a:t> </a:t>
            </a:r>
            <a:r>
              <a:rPr lang="fr-FR" sz="2000" dirty="0" err="1"/>
              <a:t>curve</a:t>
            </a:r>
            <a:endParaRPr lang="fr-FR" sz="20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BC8FF2-17FD-FE54-D0EC-7C7CACFB634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Choix de K automatisé basé sur silhouette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7A658-CCA3-5639-F60D-293E1686C4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14</a:t>
            </a:fld>
            <a:endParaRPr lang="fr"/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5C547EE-5963-2E7C-06E4-E31C7A795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752" y="2814092"/>
            <a:ext cx="4416937" cy="366588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608FB8BC-12BA-D21C-9A10-30C3EA2A7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3021549"/>
            <a:ext cx="5437314" cy="35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10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0FDAEB5-A337-CA8C-D04A-5DB6E76F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Clustering semi-supervisée sur Word Frequency (Tf-</a:t>
            </a:r>
            <a:r>
              <a:rPr lang="fr-FR" dirty="0" err="1"/>
              <a:t>Idf</a:t>
            </a:r>
            <a:r>
              <a:rPr lang="fr-FR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47A658-CCA3-5639-F60D-293E1686C4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15</a:t>
            </a:fld>
            <a:endParaRPr lang="fr"/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1627E348-354E-39A6-04CE-419F3EE9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88" y="2134330"/>
            <a:ext cx="10484722" cy="401093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D8126-AC13-8E20-74CB-7FC42EF77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fr-FR" dirty="0"/>
              <a:t>BOW (TF-IDF) : ARI = 0.55</a:t>
            </a:r>
          </a:p>
          <a:p>
            <a:pPr marL="76200" indent="0">
              <a:buNone/>
            </a:pPr>
            <a:endParaRPr lang="fr-FR" dirty="0"/>
          </a:p>
          <a:p>
            <a:pPr marL="76200" indent="0">
              <a:buNone/>
            </a:pPr>
            <a:r>
              <a:rPr lang="fr-FR" sz="1800" dirty="0"/>
              <a:t>BOW (</a:t>
            </a:r>
            <a:r>
              <a:rPr lang="fr-FR" sz="1800" dirty="0" err="1"/>
              <a:t>CountVectorizer</a:t>
            </a:r>
            <a:r>
              <a:rPr lang="fr-FR" sz="1800" dirty="0"/>
              <a:t>) : ARI = 0.48</a:t>
            </a:r>
          </a:p>
        </p:txBody>
      </p:sp>
    </p:spTree>
    <p:extLst>
      <p:ext uri="{BB962C8B-B14F-4D97-AF65-F5344CB8AC3E}">
        <p14:creationId xmlns:p14="http://schemas.microsoft.com/office/powerpoint/2010/main" val="103888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324C4-2D78-4F35-BDEF-352B8E327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Evaluation : Précision et </a:t>
            </a:r>
            <a:r>
              <a:rPr lang="fr-FR" dirty="0" err="1"/>
              <a:t>Recall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9530D-0C29-0232-51B2-42812B99C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fr-FR" b="1" dirty="0"/>
              <a:t>Précision</a:t>
            </a:r>
          </a:p>
          <a:p>
            <a:pPr marL="419100" indent="-342900"/>
            <a:r>
              <a:rPr lang="fr-FR" dirty="0"/>
              <a:t>Quelle portion du cluster prédit sont du vrai classe ? </a:t>
            </a:r>
          </a:p>
          <a:p>
            <a:pPr marL="419100" indent="-342900"/>
            <a:endParaRPr lang="fr-FR" dirty="0"/>
          </a:p>
          <a:p>
            <a:pPr marL="419100" indent="-342900"/>
            <a:endParaRPr lang="fr-FR" dirty="0"/>
          </a:p>
          <a:p>
            <a:pPr marL="76200" indent="0">
              <a:buNone/>
            </a:pPr>
            <a:r>
              <a:rPr lang="fr-FR" b="1" dirty="0" err="1"/>
              <a:t>Recall</a:t>
            </a:r>
            <a:endParaRPr lang="fr-FR" b="1" dirty="0"/>
          </a:p>
          <a:p>
            <a:pPr marL="419100" indent="-342900"/>
            <a:r>
              <a:rPr lang="fr-FR" dirty="0"/>
              <a:t>Quelle portion du vrai classe sont présent dans le cluster prédit ?</a:t>
            </a:r>
          </a:p>
          <a:p>
            <a:pPr marL="419100" indent="-342900"/>
            <a:endParaRPr lang="fr-FR" dirty="0"/>
          </a:p>
          <a:p>
            <a:pPr marL="419100" indent="-342900"/>
            <a:endParaRPr lang="fr-FR" dirty="0"/>
          </a:p>
          <a:p>
            <a:pPr marL="76200" indent="0">
              <a:buNone/>
            </a:pPr>
            <a:r>
              <a:rPr lang="fr-FR" b="1" dirty="0"/>
              <a:t>F1 Score</a:t>
            </a:r>
          </a:p>
          <a:p>
            <a:pPr marL="419100" indent="-342900"/>
            <a:r>
              <a:rPr lang="fr-FR" dirty="0" err="1"/>
              <a:t>accuracy</a:t>
            </a:r>
            <a:r>
              <a:rPr lang="fr-FR" dirty="0"/>
              <a:t> « </a:t>
            </a:r>
            <a:r>
              <a:rPr lang="fr-FR" dirty="0" err="1"/>
              <a:t>equilibré</a:t>
            </a:r>
            <a:r>
              <a:rPr lang="fr-FR" dirty="0"/>
              <a:t> » :</a:t>
            </a:r>
          </a:p>
          <a:p>
            <a:pPr marL="76200" indent="0">
              <a:buNone/>
            </a:pPr>
            <a:endParaRPr lang="fr-FR" dirty="0"/>
          </a:p>
          <a:p>
            <a:pPr marL="419100" indent="-342900"/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B57D94-C485-9A4B-FC28-A97D17822E9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Cluster prédit : TP + FP</a:t>
            </a:r>
          </a:p>
          <a:p>
            <a:r>
              <a:rPr lang="fr-FR" dirty="0"/>
              <a:t>(Vrai classe : TP + FN)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C84D3-6E3F-FFA1-3FB8-9018D87578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16</a:t>
            </a:fld>
            <a:endParaRPr lang="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0E3FAF-6A5B-DEE9-4188-D1D9E577B9C2}"/>
              </a:ext>
            </a:extLst>
          </p:cNvPr>
          <p:cNvSpPr/>
          <p:nvPr/>
        </p:nvSpPr>
        <p:spPr>
          <a:xfrm>
            <a:off x="6191190" y="2743200"/>
            <a:ext cx="5237910" cy="3294189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800" dirty="0"/>
              <a:t>Echantillon de la population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119D9F2-51CC-81CA-DF3E-9B21D98E890B}"/>
              </a:ext>
            </a:extLst>
          </p:cNvPr>
          <p:cNvSpPr/>
          <p:nvPr/>
        </p:nvSpPr>
        <p:spPr>
          <a:xfrm>
            <a:off x="6443200" y="3967465"/>
            <a:ext cx="2831691" cy="1918199"/>
          </a:xfrm>
          <a:prstGeom prst="ellipse">
            <a:avLst/>
          </a:prstGeom>
          <a:solidFill>
            <a:srgbClr val="99299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23D880-02C0-74EF-7DAE-E2A39081DCDA}"/>
              </a:ext>
            </a:extLst>
          </p:cNvPr>
          <p:cNvSpPr/>
          <p:nvPr/>
        </p:nvSpPr>
        <p:spPr>
          <a:xfrm>
            <a:off x="8085990" y="4030562"/>
            <a:ext cx="3064313" cy="1835438"/>
          </a:xfrm>
          <a:prstGeom prst="ellipse">
            <a:avLst/>
          </a:prstGeom>
          <a:solidFill>
            <a:schemeClr val="bg2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92B7F-4EC9-3CC5-BA1C-385CCB54021D}"/>
              </a:ext>
            </a:extLst>
          </p:cNvPr>
          <p:cNvSpPr txBox="1"/>
          <p:nvPr/>
        </p:nvSpPr>
        <p:spPr>
          <a:xfrm>
            <a:off x="8429658" y="3547691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5374F2-FA4C-FAE8-00E5-F6DC73DFC40E}"/>
              </a:ext>
            </a:extLst>
          </p:cNvPr>
          <p:cNvSpPr txBox="1"/>
          <p:nvPr/>
        </p:nvSpPr>
        <p:spPr>
          <a:xfrm>
            <a:off x="8429658" y="4602497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TP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6DC31-7AFB-6F12-8C8F-F3539AF12764}"/>
              </a:ext>
            </a:extLst>
          </p:cNvPr>
          <p:cNvSpPr txBox="1"/>
          <p:nvPr/>
        </p:nvSpPr>
        <p:spPr>
          <a:xfrm>
            <a:off x="9495220" y="4602497"/>
            <a:ext cx="513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86E37-6DA8-AC89-86F8-2F788598E795}"/>
              </a:ext>
            </a:extLst>
          </p:cNvPr>
          <p:cNvSpPr txBox="1"/>
          <p:nvPr/>
        </p:nvSpPr>
        <p:spPr>
          <a:xfrm>
            <a:off x="7263920" y="4578262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FN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2BCD3E-00FB-2527-C6E4-3E07BFC5BF5B}"/>
              </a:ext>
            </a:extLst>
          </p:cNvPr>
          <p:cNvSpPr txBox="1"/>
          <p:nvPr/>
        </p:nvSpPr>
        <p:spPr>
          <a:xfrm>
            <a:off x="6887928" y="4158488"/>
            <a:ext cx="1439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accent1">
                    <a:lumMod val="50000"/>
                  </a:schemeClr>
                </a:solidFill>
              </a:rPr>
              <a:t>Vrai classe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FC8B54-955B-E470-540B-C50FD5BA8E33}"/>
              </a:ext>
            </a:extLst>
          </p:cNvPr>
          <p:cNvSpPr txBox="1"/>
          <p:nvPr/>
        </p:nvSpPr>
        <p:spPr>
          <a:xfrm>
            <a:off x="9067995" y="5275667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75000"/>
                  </a:schemeClr>
                </a:solidFill>
              </a:rPr>
              <a:t>Cluster prédit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8785B9-22FE-1B82-B624-D0B5F9D2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545" y="1984049"/>
            <a:ext cx="1135210" cy="5883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C458E6-C8B5-215F-6C74-ACDEDEA70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44" y="3821856"/>
            <a:ext cx="1152797" cy="588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8849DD-B63E-CF0F-8502-460F2C4C5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878" y="5180911"/>
            <a:ext cx="2997910" cy="70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3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Chart&#10;&#10;Description automatically generated with medium confidence">
            <a:extLst>
              <a:ext uri="{FF2B5EF4-FFF2-40B4-BE49-F238E27FC236}">
                <a16:creationId xmlns:a16="http://schemas.microsoft.com/office/drawing/2014/main" id="{0A618753-53D5-D8A7-6B84-04A9EFA018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0" t="18206" r="10083" b="14397"/>
          <a:stretch/>
        </p:blipFill>
        <p:spPr>
          <a:xfrm>
            <a:off x="7197617" y="4433215"/>
            <a:ext cx="3613803" cy="21617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3E237-D5FA-8C0D-25E2-E02ABDE75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Clustering (semi-) supervisée : évaluation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4A5ADD-F113-32A0-6558-8CFB3C13F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TF-IDF,  ARI = 0.55</a:t>
            </a:r>
          </a:p>
          <a:p>
            <a:endParaRPr lang="fr-FR" dirty="0"/>
          </a:p>
          <a:p>
            <a:r>
              <a:rPr lang="fr-FR" dirty="0"/>
              <a:t>Confusion Matrix</a:t>
            </a:r>
          </a:p>
          <a:p>
            <a:pPr lvl="1"/>
            <a:r>
              <a:rPr lang="fr-FR" dirty="0"/>
              <a:t>Classification Report </a:t>
            </a:r>
          </a:p>
          <a:p>
            <a:pPr lvl="1"/>
            <a:r>
              <a:rPr lang="fr-FR" dirty="0" err="1"/>
              <a:t>Sankey</a:t>
            </a:r>
            <a:r>
              <a:rPr lang="fr-FR" dirty="0"/>
              <a:t> Diagramme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9F4D4F-E441-26A5-ED3A-6212016CEB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17</a:t>
            </a:fld>
            <a:endParaRPr lang="fr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2F65D75-1CA8-A55D-7FCA-69DCFF508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005" y="1166734"/>
            <a:ext cx="5536216" cy="3014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D69BC-485D-285E-06F9-DAC343BAA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3507" y="845870"/>
            <a:ext cx="575224" cy="2771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43BA50-2B4E-1A70-1E65-E989BB5AE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2363" y="837618"/>
            <a:ext cx="575224" cy="2729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CA14F46-B33A-AD3F-1BD4-E7C2106DE89D}"/>
              </a:ext>
            </a:extLst>
          </p:cNvPr>
          <p:cNvGrpSpPr/>
          <p:nvPr/>
        </p:nvGrpSpPr>
        <p:grpSpPr>
          <a:xfrm>
            <a:off x="9677408" y="1660481"/>
            <a:ext cx="178657" cy="1544323"/>
            <a:chOff x="4961051" y="3847809"/>
            <a:chExt cx="178657" cy="165631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88A348-10A6-32EA-C60D-4C88CF1E5E66}"/>
                </a:ext>
              </a:extLst>
            </p:cNvPr>
            <p:cNvSpPr/>
            <p:nvPr/>
          </p:nvSpPr>
          <p:spPr>
            <a:xfrm>
              <a:off x="4961051" y="5304255"/>
              <a:ext cx="178657" cy="199864"/>
            </a:xfrm>
            <a:prstGeom prst="rect">
              <a:avLst/>
            </a:prstGeom>
            <a:solidFill>
              <a:srgbClr val="00A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2A09ED-1596-3F06-A8D5-A1B3BCBA375B}"/>
                </a:ext>
              </a:extLst>
            </p:cNvPr>
            <p:cNvSpPr/>
            <p:nvPr/>
          </p:nvSpPr>
          <p:spPr>
            <a:xfrm>
              <a:off x="4961051" y="4818773"/>
              <a:ext cx="178657" cy="199864"/>
            </a:xfrm>
            <a:prstGeom prst="rect">
              <a:avLst/>
            </a:prstGeom>
            <a:solidFill>
              <a:srgbClr val="00A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109292-71C1-D7F6-5C02-E9BA88757B95}"/>
                </a:ext>
              </a:extLst>
            </p:cNvPr>
            <p:cNvSpPr/>
            <p:nvPr/>
          </p:nvSpPr>
          <p:spPr>
            <a:xfrm>
              <a:off x="4961051" y="5061514"/>
              <a:ext cx="178657" cy="199864"/>
            </a:xfrm>
            <a:prstGeom prst="rect">
              <a:avLst/>
            </a:prstGeom>
            <a:solidFill>
              <a:srgbClr val="00A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28BC25-F4B6-5CCA-4072-F9D479F5AE19}"/>
                </a:ext>
              </a:extLst>
            </p:cNvPr>
            <p:cNvSpPr/>
            <p:nvPr/>
          </p:nvSpPr>
          <p:spPr>
            <a:xfrm>
              <a:off x="4961051" y="4333291"/>
              <a:ext cx="178657" cy="199864"/>
            </a:xfrm>
            <a:prstGeom prst="rect">
              <a:avLst/>
            </a:prstGeom>
            <a:solidFill>
              <a:srgbClr val="0000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1E03D5E-E4AD-1BFF-84B6-0A9DFBB205AD}"/>
                </a:ext>
              </a:extLst>
            </p:cNvPr>
            <p:cNvSpPr/>
            <p:nvPr/>
          </p:nvSpPr>
          <p:spPr>
            <a:xfrm>
              <a:off x="4961051" y="4576032"/>
              <a:ext cx="178657" cy="199864"/>
            </a:xfrm>
            <a:prstGeom prst="rect">
              <a:avLst/>
            </a:prstGeom>
            <a:solidFill>
              <a:srgbClr val="0082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F763CB-79CE-E26B-88AD-D7EF1EF06993}"/>
                </a:ext>
              </a:extLst>
            </p:cNvPr>
            <p:cNvSpPr/>
            <p:nvPr/>
          </p:nvSpPr>
          <p:spPr>
            <a:xfrm>
              <a:off x="4961051" y="3847809"/>
              <a:ext cx="178657" cy="199864"/>
            </a:xfrm>
            <a:prstGeom prst="rect">
              <a:avLst/>
            </a:prstGeom>
            <a:solidFill>
              <a:srgbClr val="7D00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AB8B8C9-D2BE-7B95-F5D1-688A94B9C58F}"/>
                </a:ext>
              </a:extLst>
            </p:cNvPr>
            <p:cNvSpPr/>
            <p:nvPr/>
          </p:nvSpPr>
          <p:spPr>
            <a:xfrm>
              <a:off x="4961051" y="4090550"/>
              <a:ext cx="178657" cy="199864"/>
            </a:xfrm>
            <a:prstGeom prst="rect">
              <a:avLst/>
            </a:prstGeom>
            <a:solidFill>
              <a:srgbClr val="2D00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273F01C-5A6E-A80C-ECC1-510836708804}"/>
              </a:ext>
            </a:extLst>
          </p:cNvPr>
          <p:cNvGrpSpPr/>
          <p:nvPr/>
        </p:nvGrpSpPr>
        <p:grpSpPr>
          <a:xfrm>
            <a:off x="8231534" y="1667507"/>
            <a:ext cx="178657" cy="1554437"/>
            <a:chOff x="8231534" y="1667507"/>
            <a:chExt cx="178657" cy="1554437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4DCF1C5-7E22-F4B6-E6A1-C669EE3CAE75}"/>
                </a:ext>
              </a:extLst>
            </p:cNvPr>
            <p:cNvSpPr/>
            <p:nvPr/>
          </p:nvSpPr>
          <p:spPr>
            <a:xfrm>
              <a:off x="8231534" y="2355062"/>
              <a:ext cx="178657" cy="179324"/>
            </a:xfrm>
            <a:prstGeom prst="rect">
              <a:avLst/>
            </a:prstGeom>
            <a:solidFill>
              <a:srgbClr val="CCF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9C3853E-662B-CB51-9349-1E8F04163EF0}"/>
                </a:ext>
              </a:extLst>
            </p:cNvPr>
            <p:cNvSpPr/>
            <p:nvPr/>
          </p:nvSpPr>
          <p:spPr>
            <a:xfrm>
              <a:off x="8231534" y="3042620"/>
              <a:ext cx="178657" cy="179324"/>
            </a:xfrm>
            <a:prstGeom prst="rect">
              <a:avLst/>
            </a:prstGeom>
            <a:solidFill>
              <a:srgbClr val="00D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F2D03E-06A2-F3DC-979B-22D6CEC6A78A}"/>
                </a:ext>
              </a:extLst>
            </p:cNvPr>
            <p:cNvSpPr/>
            <p:nvPr/>
          </p:nvSpPr>
          <p:spPr>
            <a:xfrm>
              <a:off x="8231534" y="2584247"/>
              <a:ext cx="178657" cy="179324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F04CA2-37DE-FD55-AFA9-8C2D5AF16F94}"/>
                </a:ext>
              </a:extLst>
            </p:cNvPr>
            <p:cNvSpPr/>
            <p:nvPr/>
          </p:nvSpPr>
          <p:spPr>
            <a:xfrm>
              <a:off x="8231534" y="2813432"/>
              <a:ext cx="178657" cy="179324"/>
            </a:xfrm>
            <a:prstGeom prst="rect">
              <a:avLst/>
            </a:prstGeom>
            <a:solidFill>
              <a:srgbClr val="F9D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E0C4B2E-4AC0-53DF-2A81-C99F2D78B923}"/>
                </a:ext>
              </a:extLst>
            </p:cNvPr>
            <p:cNvSpPr/>
            <p:nvPr/>
          </p:nvSpPr>
          <p:spPr>
            <a:xfrm>
              <a:off x="8231534" y="1667507"/>
              <a:ext cx="178657" cy="179324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173225-1651-EFAD-44E0-BA44531A5CAD}"/>
                </a:ext>
              </a:extLst>
            </p:cNvPr>
            <p:cNvSpPr/>
            <p:nvPr/>
          </p:nvSpPr>
          <p:spPr>
            <a:xfrm>
              <a:off x="8231534" y="1896692"/>
              <a:ext cx="178657" cy="179324"/>
            </a:xfrm>
            <a:prstGeom prst="rect">
              <a:avLst/>
            </a:prstGeom>
            <a:solidFill>
              <a:srgbClr val="F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3D15ED9-914B-4530-6D4C-A01227399B83}"/>
                </a:ext>
              </a:extLst>
            </p:cNvPr>
            <p:cNvSpPr/>
            <p:nvPr/>
          </p:nvSpPr>
          <p:spPr>
            <a:xfrm>
              <a:off x="8231534" y="2125877"/>
              <a:ext cx="178657" cy="179324"/>
            </a:xfrm>
            <a:prstGeom prst="rect">
              <a:avLst/>
            </a:prstGeom>
            <a:solidFill>
              <a:srgbClr val="D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2D079FD-DF0E-9BE6-E6AC-29BFD4761DC9}"/>
              </a:ext>
            </a:extLst>
          </p:cNvPr>
          <p:cNvGrpSpPr/>
          <p:nvPr/>
        </p:nvGrpSpPr>
        <p:grpSpPr>
          <a:xfrm>
            <a:off x="513336" y="3204804"/>
            <a:ext cx="4740590" cy="2679952"/>
            <a:chOff x="6778726" y="1168705"/>
            <a:chExt cx="3927537" cy="211528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5C38831-B412-51E9-F035-B878F62BF8B0}"/>
                </a:ext>
              </a:extLst>
            </p:cNvPr>
            <p:cNvGrpSpPr/>
            <p:nvPr/>
          </p:nvGrpSpPr>
          <p:grpSpPr>
            <a:xfrm>
              <a:off x="6966383" y="1168705"/>
              <a:ext cx="3739880" cy="2115284"/>
              <a:chOff x="6147039" y="930259"/>
              <a:chExt cx="4037075" cy="2309274"/>
            </a:xfrm>
          </p:grpSpPr>
          <p:pic>
            <p:nvPicPr>
              <p:cNvPr id="13" name="Picture 1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2E453531-1322-8889-0C86-D21A65817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7039" y="930259"/>
                <a:ext cx="4037075" cy="2309274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F740D3C-40B9-3DF9-B7FD-37AAC0CB5DF2}"/>
                  </a:ext>
                </a:extLst>
              </p:cNvPr>
              <p:cNvGrpSpPr/>
              <p:nvPr/>
            </p:nvGrpSpPr>
            <p:grpSpPr>
              <a:xfrm>
                <a:off x="7555032" y="2933845"/>
                <a:ext cx="2101478" cy="174244"/>
                <a:chOff x="7555032" y="2962126"/>
                <a:chExt cx="2101478" cy="174244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C28E3FAB-1A11-816F-1B7C-9CEDFC46BCE2}"/>
                    </a:ext>
                  </a:extLst>
                </p:cNvPr>
                <p:cNvSpPr/>
                <p:nvPr/>
              </p:nvSpPr>
              <p:spPr>
                <a:xfrm>
                  <a:off x="8516442" y="2962126"/>
                  <a:ext cx="178657" cy="174244"/>
                </a:xfrm>
                <a:prstGeom prst="rect">
                  <a:avLst/>
                </a:prstGeom>
                <a:solidFill>
                  <a:srgbClr val="CCF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CF9BDC4-E19C-38CE-27A1-372074D855AD}"/>
                    </a:ext>
                  </a:extLst>
                </p:cNvPr>
                <p:cNvSpPr/>
                <p:nvPr/>
              </p:nvSpPr>
              <p:spPr>
                <a:xfrm>
                  <a:off x="9477853" y="2962126"/>
                  <a:ext cx="178657" cy="174244"/>
                </a:xfrm>
                <a:prstGeom prst="rect">
                  <a:avLst/>
                </a:prstGeom>
                <a:solidFill>
                  <a:srgbClr val="00D2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53378DC7-8688-0DC4-86E7-3DC33CFF30F8}"/>
                    </a:ext>
                  </a:extLst>
                </p:cNvPr>
                <p:cNvSpPr/>
                <p:nvPr/>
              </p:nvSpPr>
              <p:spPr>
                <a:xfrm>
                  <a:off x="8836912" y="2962126"/>
                  <a:ext cx="178657" cy="174244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5540AD4-8B92-EE5F-ED8A-1E3C39A2143C}"/>
                    </a:ext>
                  </a:extLst>
                </p:cNvPr>
                <p:cNvSpPr/>
                <p:nvPr/>
              </p:nvSpPr>
              <p:spPr>
                <a:xfrm>
                  <a:off x="9157383" y="2962126"/>
                  <a:ext cx="178657" cy="174244"/>
                </a:xfrm>
                <a:prstGeom prst="rect">
                  <a:avLst/>
                </a:prstGeom>
                <a:solidFill>
                  <a:srgbClr val="F9D7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A60EF87-AA0C-A487-CBB9-754D1999E04A}"/>
                    </a:ext>
                  </a:extLst>
                </p:cNvPr>
                <p:cNvSpPr/>
                <p:nvPr/>
              </p:nvSpPr>
              <p:spPr>
                <a:xfrm>
                  <a:off x="7555032" y="2962126"/>
                  <a:ext cx="178657" cy="174244"/>
                </a:xfrm>
                <a:prstGeom prst="rect">
                  <a:avLst/>
                </a:prstGeom>
                <a:solidFill>
                  <a:srgbClr val="FF99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D951829-440B-1D85-ECAE-BB3152BA2CD7}"/>
                    </a:ext>
                  </a:extLst>
                </p:cNvPr>
                <p:cNvSpPr/>
                <p:nvPr/>
              </p:nvSpPr>
              <p:spPr>
                <a:xfrm>
                  <a:off x="7875502" y="2962126"/>
                  <a:ext cx="178657" cy="174244"/>
                </a:xfrm>
                <a:prstGeom prst="rect">
                  <a:avLst/>
                </a:prstGeom>
                <a:solidFill>
                  <a:srgbClr val="F4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7F5434FE-DB81-C5C5-B726-17224D9A14FC}"/>
                    </a:ext>
                  </a:extLst>
                </p:cNvPr>
                <p:cNvSpPr/>
                <p:nvPr/>
              </p:nvSpPr>
              <p:spPr>
                <a:xfrm>
                  <a:off x="8195972" y="2962126"/>
                  <a:ext cx="178657" cy="174244"/>
                </a:xfrm>
                <a:prstGeom prst="rect">
                  <a:avLst/>
                </a:prstGeom>
                <a:solidFill>
                  <a:srgbClr val="D2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415E6B9-F719-55C3-63FE-A01E3C7A890D}"/>
                </a:ext>
              </a:extLst>
            </p:cNvPr>
            <p:cNvGrpSpPr/>
            <p:nvPr/>
          </p:nvGrpSpPr>
          <p:grpSpPr>
            <a:xfrm>
              <a:off x="6778726" y="1366128"/>
              <a:ext cx="178657" cy="1544323"/>
              <a:chOff x="4961051" y="3847809"/>
              <a:chExt cx="178657" cy="165631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349C6B7-A6B0-444A-16CF-F716D8AAE4B0}"/>
                  </a:ext>
                </a:extLst>
              </p:cNvPr>
              <p:cNvSpPr/>
              <p:nvPr/>
            </p:nvSpPr>
            <p:spPr>
              <a:xfrm>
                <a:off x="4961051" y="5304255"/>
                <a:ext cx="178657" cy="199864"/>
              </a:xfrm>
              <a:prstGeom prst="rect">
                <a:avLst/>
              </a:prstGeom>
              <a:solidFill>
                <a:srgbClr val="00A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1601F20-A89E-AA38-9184-E929E66DA6A1}"/>
                  </a:ext>
                </a:extLst>
              </p:cNvPr>
              <p:cNvSpPr/>
              <p:nvPr/>
            </p:nvSpPr>
            <p:spPr>
              <a:xfrm>
                <a:off x="4961051" y="4818773"/>
                <a:ext cx="178657" cy="199864"/>
              </a:xfrm>
              <a:prstGeom prst="rect">
                <a:avLst/>
              </a:prstGeom>
              <a:solidFill>
                <a:srgbClr val="00A4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017480-B103-5428-2356-38216C4F1FA3}"/>
                  </a:ext>
                </a:extLst>
              </p:cNvPr>
              <p:cNvSpPr/>
              <p:nvPr/>
            </p:nvSpPr>
            <p:spPr>
              <a:xfrm>
                <a:off x="4961051" y="5061514"/>
                <a:ext cx="178657" cy="199864"/>
              </a:xfrm>
              <a:prstGeom prst="rect">
                <a:avLst/>
              </a:prstGeom>
              <a:solidFill>
                <a:srgbClr val="00AA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A876465-604F-D1BE-2672-EE5EC0BD81DF}"/>
                  </a:ext>
                </a:extLst>
              </p:cNvPr>
              <p:cNvSpPr/>
              <p:nvPr/>
            </p:nvSpPr>
            <p:spPr>
              <a:xfrm>
                <a:off x="4961051" y="4333291"/>
                <a:ext cx="178657" cy="199864"/>
              </a:xfrm>
              <a:prstGeom prst="rect">
                <a:avLst/>
              </a:prstGeom>
              <a:solidFill>
                <a:srgbClr val="0000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9F85B94-879D-D9D9-A845-9FD3EB8B3985}"/>
                  </a:ext>
                </a:extLst>
              </p:cNvPr>
              <p:cNvSpPr/>
              <p:nvPr/>
            </p:nvSpPr>
            <p:spPr>
              <a:xfrm>
                <a:off x="4961051" y="4576032"/>
                <a:ext cx="178657" cy="199864"/>
              </a:xfrm>
              <a:prstGeom prst="rect">
                <a:avLst/>
              </a:prstGeom>
              <a:solidFill>
                <a:srgbClr val="0082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84D304F-4A26-29AF-3C19-5B1DF2218AED}"/>
                  </a:ext>
                </a:extLst>
              </p:cNvPr>
              <p:cNvSpPr/>
              <p:nvPr/>
            </p:nvSpPr>
            <p:spPr>
              <a:xfrm>
                <a:off x="4961051" y="3847809"/>
                <a:ext cx="178657" cy="199864"/>
              </a:xfrm>
              <a:prstGeom prst="rect">
                <a:avLst/>
              </a:prstGeom>
              <a:solidFill>
                <a:srgbClr val="7D008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8CF26F0-B316-8F28-00F4-42F47DC99FD9}"/>
                  </a:ext>
                </a:extLst>
              </p:cNvPr>
              <p:cNvSpPr/>
              <p:nvPr/>
            </p:nvSpPr>
            <p:spPr>
              <a:xfrm>
                <a:off x="4961051" y="4090550"/>
                <a:ext cx="178657" cy="199864"/>
              </a:xfrm>
              <a:prstGeom prst="rect">
                <a:avLst/>
              </a:prstGeom>
              <a:solidFill>
                <a:srgbClr val="2D00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4492C6FB-92CA-D3D6-D683-2DB44C8AD3B8}"/>
              </a:ext>
            </a:extLst>
          </p:cNvPr>
          <p:cNvSpPr/>
          <p:nvPr/>
        </p:nvSpPr>
        <p:spPr>
          <a:xfrm>
            <a:off x="2314199" y="5978887"/>
            <a:ext cx="2410189" cy="97971"/>
          </a:xfrm>
          <a:prstGeom prst="leftRight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7DC8BABB-ECD8-55AF-2C53-3BFC7E164F7B}"/>
              </a:ext>
            </a:extLst>
          </p:cNvPr>
          <p:cNvSpPr/>
          <p:nvPr/>
        </p:nvSpPr>
        <p:spPr>
          <a:xfrm>
            <a:off x="5343316" y="3619213"/>
            <a:ext cx="129645" cy="2042532"/>
          </a:xfrm>
          <a:prstGeom prst="up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81C2A6-02E8-4DFD-4BC1-8478036CAC42}"/>
              </a:ext>
            </a:extLst>
          </p:cNvPr>
          <p:cNvSpPr txBox="1"/>
          <p:nvPr/>
        </p:nvSpPr>
        <p:spPr>
          <a:xfrm>
            <a:off x="5370635" y="4207311"/>
            <a:ext cx="400110" cy="80887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dirty="0" err="1"/>
              <a:t>precision</a:t>
            </a:r>
            <a:endParaRPr lang="fr-FR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0D750E-6B88-4361-567A-8C2B03D16CE9}"/>
              </a:ext>
            </a:extLst>
          </p:cNvPr>
          <p:cNvSpPr txBox="1"/>
          <p:nvPr/>
        </p:nvSpPr>
        <p:spPr>
          <a:xfrm>
            <a:off x="3182756" y="6131257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recall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4624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qr code&#10;&#10;Description automatically generated">
            <a:extLst>
              <a:ext uri="{FF2B5EF4-FFF2-40B4-BE49-F238E27FC236}">
                <a16:creationId xmlns:a16="http://schemas.microsoft.com/office/drawing/2014/main" id="{0F22A9A4-0661-5286-D9AE-943A0EA3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438" y="929023"/>
            <a:ext cx="7281872" cy="280998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7E91443-313A-12F2-00C5-FA0A0A270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5315"/>
            <a:ext cx="4008938" cy="2747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4EF86-B91A-6E48-769B-46BB35FF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Topic </a:t>
            </a:r>
            <a:r>
              <a:rPr lang="fr-FR" dirty="0" err="1"/>
              <a:t>Modelling</a:t>
            </a:r>
            <a:r>
              <a:rPr lang="fr-FR" dirty="0"/>
              <a:t> (LDA)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29124-B13A-A7B6-D585-3EC18D914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4330838" cy="5225700"/>
          </a:xfrm>
        </p:spPr>
        <p:txBody>
          <a:bodyPr/>
          <a:lstStyle/>
          <a:p>
            <a:pPr marL="107950" indent="0">
              <a:buNone/>
            </a:pPr>
            <a:r>
              <a:rPr lang="fr-FR" dirty="0"/>
              <a:t>Latent Dirichlet Allocation</a:t>
            </a:r>
          </a:p>
          <a:p>
            <a:r>
              <a:rPr lang="fr-FR" dirty="0"/>
              <a:t>identifie les topics </a:t>
            </a:r>
          </a:p>
          <a:p>
            <a:r>
              <a:rPr lang="fr-FR" dirty="0"/>
              <a:t>distribution des mots par topic</a:t>
            </a:r>
          </a:p>
          <a:p>
            <a:r>
              <a:rPr lang="fr-FR" dirty="0"/>
              <a:t>topic plus dominant pour chaque description</a:t>
            </a:r>
          </a:p>
          <a:p>
            <a:endParaRPr lang="fr-FR" dirty="0"/>
          </a:p>
          <a:p>
            <a:pPr marL="107950" indent="0" algn="ctr">
              <a:buNone/>
            </a:pPr>
            <a:r>
              <a:rPr lang="fr-FR" sz="2800" dirty="0"/>
              <a:t>ARI= 0.37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8FD560-D7AE-AE31-1C9B-7204A9E1987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97583" y="4757665"/>
            <a:ext cx="2266412" cy="1459957"/>
          </a:xfrm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1400" dirty="0"/>
              <a:t>LDA - hyperparamètres</a:t>
            </a:r>
          </a:p>
          <a:p>
            <a:r>
              <a:rPr lang="fr-FR" sz="1400" dirty="0"/>
              <a:t>nb topics</a:t>
            </a:r>
          </a:p>
          <a:p>
            <a:r>
              <a:rPr lang="fr-FR" sz="1400" dirty="0"/>
              <a:t>learning </a:t>
            </a:r>
            <a:r>
              <a:rPr lang="fr-FR" sz="1400" dirty="0" err="1"/>
              <a:t>decay</a:t>
            </a:r>
            <a:endParaRPr lang="fr-FR" sz="1400" dirty="0"/>
          </a:p>
          <a:p>
            <a:r>
              <a:rPr lang="fr-FR" sz="1400" dirty="0"/>
              <a:t>learning offset</a:t>
            </a:r>
          </a:p>
          <a:p>
            <a:endParaRPr lang="fr-FR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32781-C788-DF84-A1CC-4A0B0E287D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18</a:t>
            </a:fld>
            <a:endParaRPr lang="fr"/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EA651E-A74D-288D-90B9-8D66682A93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33" y="3995315"/>
            <a:ext cx="4802320" cy="274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13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015FA60-64B6-BCF4-B9C4-0E2B5BD72732}"/>
              </a:ext>
            </a:extLst>
          </p:cNvPr>
          <p:cNvGrpSpPr/>
          <p:nvPr/>
        </p:nvGrpSpPr>
        <p:grpSpPr>
          <a:xfrm>
            <a:off x="163690" y="2770737"/>
            <a:ext cx="6754366" cy="3971585"/>
            <a:chOff x="0" y="2336876"/>
            <a:chExt cx="7065189" cy="4147457"/>
          </a:xfrm>
        </p:grpSpPr>
        <p:pic>
          <p:nvPicPr>
            <p:cNvPr id="9" name="Picture 8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10A143AA-6F76-2CD3-97AF-3C18BE56C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36876"/>
              <a:ext cx="7065189" cy="4147457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8781841-9A2D-E4DD-0044-E5D285861F91}"/>
                </a:ext>
              </a:extLst>
            </p:cNvPr>
            <p:cNvSpPr/>
            <p:nvPr/>
          </p:nvSpPr>
          <p:spPr>
            <a:xfrm>
              <a:off x="4239985" y="5586250"/>
              <a:ext cx="1132114" cy="631371"/>
            </a:xfrm>
            <a:prstGeom prst="ellips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E7E6298-5C1A-AE4B-75EF-1694ED35158D}"/>
                </a:ext>
              </a:extLst>
            </p:cNvPr>
            <p:cNvSpPr/>
            <p:nvPr/>
          </p:nvSpPr>
          <p:spPr>
            <a:xfrm>
              <a:off x="5529943" y="4111246"/>
              <a:ext cx="881743" cy="765553"/>
            </a:xfrm>
            <a:prstGeom prst="ellipse">
              <a:avLst/>
            </a:prstGeom>
            <a:noFill/>
            <a:ln>
              <a:solidFill>
                <a:srgbClr val="99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188591C-383B-226E-A9C2-D700917FD97C}"/>
                </a:ext>
              </a:extLst>
            </p:cNvPr>
            <p:cNvSpPr/>
            <p:nvPr/>
          </p:nvSpPr>
          <p:spPr>
            <a:xfrm>
              <a:off x="2460171" y="2601686"/>
              <a:ext cx="1687286" cy="642257"/>
            </a:xfrm>
            <a:prstGeom prst="ellipse">
              <a:avLst/>
            </a:prstGeom>
            <a:no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213B75A-FE9D-9FA6-AA90-DC586E946745}"/>
                </a:ext>
              </a:extLst>
            </p:cNvPr>
            <p:cNvSpPr/>
            <p:nvPr/>
          </p:nvSpPr>
          <p:spPr>
            <a:xfrm>
              <a:off x="3532594" y="3962400"/>
              <a:ext cx="1132114" cy="1055914"/>
            </a:xfrm>
            <a:prstGeom prst="ellipse">
              <a:avLst/>
            </a:prstGeom>
            <a:noFill/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874109-405D-F159-8C26-DFFC797491FB}"/>
                </a:ext>
              </a:extLst>
            </p:cNvPr>
            <p:cNvSpPr/>
            <p:nvPr/>
          </p:nvSpPr>
          <p:spPr>
            <a:xfrm rot="19820201">
              <a:off x="2613990" y="3490753"/>
              <a:ext cx="1687286" cy="642257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188784-3E3E-E42E-C773-65406F0F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Word2Vec – Word </a:t>
            </a:r>
            <a:r>
              <a:rPr lang="fr-FR" dirty="0" err="1"/>
              <a:t>vectors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DB9EC-6B75-7176-14F2-EFBF35015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Mots qui se trouve fréquemment ensemble dans des phrases sont attribués des vecteurs similaires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7050A-54AA-2541-2398-7FE49509F8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200" y="992000"/>
            <a:ext cx="5333100" cy="5225622"/>
          </a:xfrm>
        </p:spPr>
        <p:txBody>
          <a:bodyPr/>
          <a:lstStyle/>
          <a:p>
            <a:pPr marL="107950" indent="0">
              <a:buNone/>
            </a:pPr>
            <a:r>
              <a:rPr lang="fr-FR" dirty="0"/>
              <a:t>Pré-entrainé sur </a:t>
            </a:r>
            <a:r>
              <a:rPr lang="fr-FR" dirty="0" err="1"/>
              <a:t>skipgrams</a:t>
            </a:r>
            <a:r>
              <a:rPr lang="fr-FR" dirty="0"/>
              <a:t> </a:t>
            </a:r>
          </a:p>
          <a:p>
            <a:r>
              <a:rPr lang="fr-FR" dirty="0"/>
              <a:t>Comme pour bi-grams, mais avec des mots pas (toujours) directement cote-a-cote</a:t>
            </a:r>
          </a:p>
          <a:p>
            <a:endParaRPr lang="fr-FR" dirty="0"/>
          </a:p>
          <a:p>
            <a:pPr marL="107950" indent="0">
              <a:buNone/>
            </a:pPr>
            <a:r>
              <a:rPr lang="fr-FR" dirty="0"/>
              <a:t>Mot </a:t>
            </a:r>
            <a:r>
              <a:rPr lang="fr-FR" dirty="0">
                <a:highlight>
                  <a:srgbClr val="00FF00"/>
                </a:highlight>
              </a:rPr>
              <a:t>cible</a:t>
            </a:r>
            <a:r>
              <a:rPr lang="fr-FR" dirty="0"/>
              <a:t> </a:t>
            </a:r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DC703-4E5F-DB25-7A79-E708678A4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19</a:t>
            </a:fld>
            <a:endParaRPr lang="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C6CC29-CF78-FC82-9083-FCD96945C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47" y="3325361"/>
            <a:ext cx="4150645" cy="200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01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" dirty="0"/>
              <a:t>Sommaire</a:t>
            </a:r>
            <a:endParaRPr lang="fr-FR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BC9F7E9-D0B0-4C5B-A8F4-3C0B8E7334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Classifiez automatiquement des biens de consommation</a:t>
            </a: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01 La problématique</a:t>
            </a:r>
          </a:p>
          <a:p>
            <a:pPr lvl="0"/>
            <a:r>
              <a:rPr lang="fr-FR" dirty="0"/>
              <a:t>02 Classification des textes</a:t>
            </a:r>
          </a:p>
          <a:p>
            <a:pPr lvl="0"/>
            <a:r>
              <a:rPr lang="fr-FR" dirty="0"/>
              <a:t>03 Classification des images</a:t>
            </a:r>
          </a:p>
          <a:p>
            <a:pPr lvl="0"/>
            <a:r>
              <a:rPr lang="fr-FR" dirty="0"/>
              <a:t>04 Combination image +textes</a:t>
            </a:r>
          </a:p>
          <a:p>
            <a:pPr lvl="0"/>
            <a:r>
              <a:rPr lang="fr-FR" dirty="0"/>
              <a:t>05 Conclusion</a:t>
            </a:r>
          </a:p>
          <a:p>
            <a:pPr lvl="0"/>
            <a:endParaRPr lang="fr-FR" dirty="0"/>
          </a:p>
        </p:txBody>
      </p:sp>
      <p:sp>
        <p:nvSpPr>
          <p:cNvPr id="88" name="Google Shape;88;p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6394CA-7438-5A68-01EE-6CBDC2CD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Clustering sur Word </a:t>
            </a:r>
            <a:r>
              <a:rPr lang="fr-FR" dirty="0" err="1"/>
              <a:t>Vectors</a:t>
            </a:r>
            <a:endParaRPr lang="fr-FR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410DB3-183D-6B4D-475B-FB33AD18A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ARI = 0.48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3CD95-85D2-0CE9-F0EA-8A9697802B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20</a:t>
            </a:fld>
            <a:endParaRPr lang="fr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83CF39A-7C2B-DE08-2AF3-8F9C205BA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362" y="2977815"/>
            <a:ext cx="8687943" cy="3323574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45D148C-4DE0-542D-A264-7E5435C55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0" y="1488193"/>
            <a:ext cx="4496685" cy="257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81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88784-3E3E-E42E-C773-65406F0F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Word </a:t>
            </a:r>
            <a:r>
              <a:rPr lang="fr-FR" dirty="0" err="1"/>
              <a:t>Embedding</a:t>
            </a:r>
            <a:r>
              <a:rPr lang="fr-FR" dirty="0"/>
              <a:t> contextuel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DB9EC-6B75-7176-14F2-EFBF35015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5347507" cy="5225700"/>
          </a:xfrm>
        </p:spPr>
        <p:txBody>
          <a:bodyPr/>
          <a:lstStyle/>
          <a:p>
            <a:r>
              <a:rPr lang="fr-FR" dirty="0" err="1"/>
              <a:t>Embedding</a:t>
            </a:r>
            <a:r>
              <a:rPr lang="fr-FR" dirty="0"/>
              <a:t> </a:t>
            </a:r>
            <a:r>
              <a:rPr lang="fr-FR" dirty="0" err="1"/>
              <a:t>skipgrams</a:t>
            </a:r>
            <a:r>
              <a:rPr lang="fr-FR" dirty="0"/>
              <a:t> dans des réseaux neuronal LSTM pour ajouter </a:t>
            </a:r>
            <a:r>
              <a:rPr lang="fr-FR" b="1" dirty="0"/>
              <a:t>du contexte </a:t>
            </a:r>
            <a:r>
              <a:rPr lang="fr-FR" dirty="0"/>
              <a:t>sur des mots</a:t>
            </a:r>
          </a:p>
          <a:p>
            <a:r>
              <a:rPr lang="fr-FR" dirty="0"/>
              <a:t>permet de distinguer des </a:t>
            </a:r>
            <a:r>
              <a:rPr lang="fr-FR" dirty="0" err="1"/>
              <a:t>homonyms</a:t>
            </a:r>
            <a:endParaRPr lang="fr-F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7050A-54AA-2541-2398-7FE49509F8D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096000" y="992000"/>
            <a:ext cx="5680299" cy="5312100"/>
          </a:xfrm>
          <a:ln w="28575"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pPr marL="107950" indent="0">
              <a:buNone/>
            </a:pPr>
            <a:r>
              <a:rPr lang="fr-FR" sz="2800" dirty="0" err="1">
                <a:solidFill>
                  <a:schemeClr val="bg2"/>
                </a:solidFill>
              </a:rPr>
              <a:t>Models</a:t>
            </a:r>
            <a:r>
              <a:rPr lang="fr-FR" sz="2800" dirty="0">
                <a:solidFill>
                  <a:schemeClr val="bg2"/>
                </a:solidFill>
              </a:rPr>
              <a:t> (pré-entrainés) utilisés</a:t>
            </a:r>
          </a:p>
          <a:p>
            <a:endParaRPr lang="fr-FR" dirty="0"/>
          </a:p>
          <a:p>
            <a:r>
              <a:rPr lang="fr-FR" sz="2800" dirty="0"/>
              <a:t>BERT</a:t>
            </a:r>
          </a:p>
          <a:p>
            <a:pPr lvl="1"/>
            <a:r>
              <a:rPr lang="fr-FR" sz="2400" dirty="0"/>
              <a:t>Bert </a:t>
            </a:r>
            <a:r>
              <a:rPr lang="fr-FR" sz="2400" dirty="0" err="1"/>
              <a:t>uncased</a:t>
            </a:r>
            <a:r>
              <a:rPr lang="fr-FR" sz="2400" dirty="0"/>
              <a:t>  (ARI = 0.36)</a:t>
            </a:r>
          </a:p>
          <a:p>
            <a:pPr lvl="1"/>
            <a:r>
              <a:rPr lang="fr-FR" sz="2400" dirty="0"/>
              <a:t>Bert </a:t>
            </a:r>
            <a:r>
              <a:rPr lang="fr-FR" sz="2400" dirty="0" err="1"/>
              <a:t>HuggingFace</a:t>
            </a:r>
            <a:r>
              <a:rPr lang="fr-FR" sz="2400" dirty="0"/>
              <a:t> (ARI = 0.41)</a:t>
            </a:r>
          </a:p>
          <a:p>
            <a:r>
              <a:rPr lang="fr-FR" sz="2800" dirty="0"/>
              <a:t>USE </a:t>
            </a:r>
          </a:p>
          <a:p>
            <a:pPr lvl="1"/>
            <a:r>
              <a:rPr lang="fr-FR" sz="2400" dirty="0"/>
              <a:t>Universal </a:t>
            </a:r>
            <a:r>
              <a:rPr lang="fr-FR" sz="2400" dirty="0" err="1"/>
              <a:t>Sequence</a:t>
            </a:r>
            <a:r>
              <a:rPr lang="fr-FR" sz="2400" dirty="0"/>
              <a:t> Encoder </a:t>
            </a:r>
          </a:p>
          <a:p>
            <a:pPr lvl="1"/>
            <a:r>
              <a:rPr lang="fr-FR" sz="2400" dirty="0"/>
              <a:t>(ARI = 0.46)</a:t>
            </a:r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DC703-4E5F-DB25-7A79-E708678A4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" smtClean="0"/>
              <a:pPr/>
              <a:t>21</a:t>
            </a:fld>
            <a:endParaRPr lang="fr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A03C78B-553E-F91C-428D-3D4E72C6D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" t="8151" r="43138"/>
          <a:stretch/>
        </p:blipFill>
        <p:spPr>
          <a:xfrm>
            <a:off x="411226" y="3041169"/>
            <a:ext cx="5351881" cy="335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205F5-93F9-EE3E-7560-3275E157A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Classification supervisée des textes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07A5BC-4FB1-7EC7-6C57-A608DC6E4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TF-IDF (ARI=0.86)</a:t>
            </a:r>
          </a:p>
          <a:p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C9E98F-BC2A-48E8-8DA7-AC0A7258617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 err="1"/>
              <a:t>Keras.Embedding</a:t>
            </a:r>
            <a:r>
              <a:rPr lang="fr-FR" dirty="0"/>
              <a:t> (ARI=0.69)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6502DC-A36F-986E-79A3-AF675E4877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22</a:t>
            </a:fld>
            <a:endParaRPr lang="fr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17A8486-CEA3-354F-6C5A-4E5F6A56A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715" y="4209967"/>
            <a:ext cx="5332207" cy="25924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165412-5D71-3961-B48D-38F45066D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443" y="1552703"/>
            <a:ext cx="4092955" cy="260592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E949CA7-F455-86DC-B929-FD0518F9B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8" y="4201255"/>
            <a:ext cx="5183200" cy="25410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394DA3-0B6F-46E3-B101-B05911572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66" y="1462777"/>
            <a:ext cx="4171168" cy="26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0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E237-ECF8-4875-B663-B5F7849D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Sommaire – classification textes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22-B58A-CA89-D898-1335DBF5B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400" dirty="0"/>
              <a:t>Semi-Supervisée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8096E-1601-8272-2C07-BA0070F2D6D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200" y="1004700"/>
            <a:ext cx="5333100" cy="5312100"/>
          </a:xfrm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400" dirty="0"/>
              <a:t>Supervisée</a:t>
            </a:r>
          </a:p>
          <a:p>
            <a:pPr marL="107950" indent="0">
              <a:buNone/>
            </a:pPr>
            <a:endParaRPr lang="fr-FR" sz="2400" dirty="0"/>
          </a:p>
          <a:p>
            <a:r>
              <a:rPr lang="fr-FR" sz="2400" dirty="0" err="1"/>
              <a:t>Overfitting</a:t>
            </a:r>
            <a:r>
              <a:rPr lang="fr-FR" sz="2400" dirty="0"/>
              <a:t> sur le jeu d’entrainement</a:t>
            </a:r>
          </a:p>
          <a:p>
            <a:r>
              <a:rPr lang="fr-FR" sz="2400" dirty="0"/>
              <a:t>Attention: seulement nos propres vocabulaires </a:t>
            </a:r>
            <a:r>
              <a:rPr lang="fr-FR" sz="2400" dirty="0">
                <a:sym typeface="Wingdings" panose="05000000000000000000" pitchFamily="2" charset="2"/>
              </a:rPr>
              <a:t> biais vers les produits et catégories existants</a:t>
            </a:r>
            <a:endParaRPr lang="fr-FR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9B4D6-DE50-4C80-AA3D-BEC62641F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 smtClean="0"/>
              <a:pPr lvl="0"/>
              <a:t>23</a:t>
            </a:fld>
            <a:endParaRPr lang="fr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6CD0F9E-ED7F-48F0-280E-FA9C52D27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637511"/>
              </p:ext>
            </p:extLst>
          </p:nvPr>
        </p:nvGraphicFramePr>
        <p:xfrm>
          <a:off x="830217" y="4158113"/>
          <a:ext cx="4361543" cy="1995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802">
                  <a:extLst>
                    <a:ext uri="{9D8B030D-6E8A-4147-A177-3AD203B41FA5}">
                      <a16:colId xmlns:a16="http://schemas.microsoft.com/office/drawing/2014/main" val="880402000"/>
                    </a:ext>
                  </a:extLst>
                </a:gridCol>
                <a:gridCol w="1402741">
                  <a:extLst>
                    <a:ext uri="{9D8B030D-6E8A-4147-A177-3AD203B41FA5}">
                      <a16:colId xmlns:a16="http://schemas.microsoft.com/office/drawing/2014/main" val="3041304056"/>
                    </a:ext>
                  </a:extLst>
                </a:gridCol>
              </a:tblGrid>
              <a:tr h="407200">
                <a:tc>
                  <a:txBody>
                    <a:bodyPr/>
                    <a:lstStyle/>
                    <a:p>
                      <a:r>
                        <a:rPr lang="fr-FR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02174"/>
                  </a:ext>
                </a:extLst>
              </a:tr>
              <a:tr h="407200">
                <a:tc>
                  <a:txBody>
                    <a:bodyPr/>
                    <a:lstStyle/>
                    <a:p>
                      <a:r>
                        <a:rPr lang="fr-FR" sz="1800" dirty="0"/>
                        <a:t>Word2Vec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3832"/>
                  </a:ext>
                </a:extLst>
              </a:tr>
              <a:tr h="366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dirty="0"/>
                        <a:t>Universal </a:t>
                      </a:r>
                      <a:r>
                        <a:rPr lang="fr-FR" sz="1800" dirty="0" err="1"/>
                        <a:t>Sequence</a:t>
                      </a:r>
                      <a:r>
                        <a:rPr lang="fr-FR" sz="1800" dirty="0"/>
                        <a:t> Encoder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665710"/>
                  </a:ext>
                </a:extLst>
              </a:tr>
              <a:tr h="4072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dirty="0"/>
                        <a:t>BERT </a:t>
                      </a:r>
                      <a:r>
                        <a:rPr lang="fr-FR" sz="1800" dirty="0" err="1"/>
                        <a:t>Huggingface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663482"/>
                  </a:ext>
                </a:extLst>
              </a:tr>
              <a:tr h="407200">
                <a:tc>
                  <a:txBody>
                    <a:bodyPr/>
                    <a:lstStyle/>
                    <a:p>
                      <a:r>
                        <a:rPr lang="fr-FR" sz="1800" dirty="0"/>
                        <a:t>BERT base </a:t>
                      </a:r>
                      <a:r>
                        <a:rPr lang="fr-FR" sz="1800" dirty="0" err="1"/>
                        <a:t>uncased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27752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6DBC92-B913-905A-3E6B-B29616848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560989"/>
              </p:ext>
            </p:extLst>
          </p:nvPr>
        </p:nvGraphicFramePr>
        <p:xfrm>
          <a:off x="830217" y="1948984"/>
          <a:ext cx="4361543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6621">
                  <a:extLst>
                    <a:ext uri="{9D8B030D-6E8A-4147-A177-3AD203B41FA5}">
                      <a16:colId xmlns:a16="http://schemas.microsoft.com/office/drawing/2014/main" val="880402000"/>
                    </a:ext>
                  </a:extLst>
                </a:gridCol>
                <a:gridCol w="1434922">
                  <a:extLst>
                    <a:ext uri="{9D8B030D-6E8A-4147-A177-3AD203B41FA5}">
                      <a16:colId xmlns:a16="http://schemas.microsoft.com/office/drawing/2014/main" val="3041304056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0217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TF-IDF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383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BOW (PCA+TSNE)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66571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LDA topics (BOW)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66348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69499A-8117-27D2-E00A-333A80D58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83979"/>
              </p:ext>
            </p:extLst>
          </p:nvPr>
        </p:nvGraphicFramePr>
        <p:xfrm>
          <a:off x="7052574" y="4664244"/>
          <a:ext cx="3799655" cy="13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9591">
                  <a:extLst>
                    <a:ext uri="{9D8B030D-6E8A-4147-A177-3AD203B41FA5}">
                      <a16:colId xmlns:a16="http://schemas.microsoft.com/office/drawing/2014/main" val="880402000"/>
                    </a:ext>
                  </a:extLst>
                </a:gridCol>
                <a:gridCol w="1250064">
                  <a:extLst>
                    <a:ext uri="{9D8B030D-6E8A-4147-A177-3AD203B41FA5}">
                      <a16:colId xmlns:a16="http://schemas.microsoft.com/office/drawing/2014/main" val="3041304056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0217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CNN sur TF-IDF </a:t>
                      </a:r>
                      <a:r>
                        <a:rPr lang="fr-FR" sz="1800" dirty="0" err="1"/>
                        <a:t>vectors</a:t>
                      </a:r>
                      <a:r>
                        <a:rPr lang="fr-FR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383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fr-FR" sz="1800" dirty="0" err="1"/>
                        <a:t>Keras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 err="1"/>
                        <a:t>WordEmbedding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66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962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 dirty="0">
                <a:latin typeface="Montserrat"/>
                <a:ea typeface="Montserrat"/>
                <a:cs typeface="Montserrat"/>
                <a:sym typeface="Montserrat"/>
              </a:rPr>
              <a:t>03. Classification des images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24</a:t>
            </a:fld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0FAFAD2-BA2C-AC49-1FFF-0EFF98DDBB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Computer Vision (CV)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671B57BD-9196-4C43-A571-CFDBE596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accent2"/>
                </a:solidFill>
              </a:rPr>
              <a:t>Pré-traitement des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1ED469-6387-D673-DFAE-339D1D4123D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25</a:t>
            </a:fld>
            <a:endParaRPr lang="fr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41406C2-DCE1-870F-7F12-3C2600E5F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801" y="3767132"/>
            <a:ext cx="5379244" cy="2985480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AE6888-9B74-2176-7AF2-67BD0B885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28" y="1002290"/>
            <a:ext cx="4963156" cy="2754552"/>
          </a:xfrm>
          <a:prstGeom prst="rect">
            <a:avLst/>
          </a:prstGeom>
        </p:spPr>
      </p:pic>
      <p:pic>
        <p:nvPicPr>
          <p:cNvPr id="8" name="Picture 7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5E91989F-3CC4-6D24-077E-1526431F8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8" y="811767"/>
            <a:ext cx="5158538" cy="1457641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DFEA5DD2-50C8-84BF-B6A0-7D6B6753D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0" y="5473712"/>
            <a:ext cx="4961881" cy="126861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957851-C5D0-EAF0-1693-CEE693287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8187" y="2266267"/>
            <a:ext cx="4684946" cy="3210586"/>
          </a:xfr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Redimensionnement</a:t>
            </a:r>
          </a:p>
          <a:p>
            <a:pPr>
              <a:lnSpc>
                <a:spcPct val="150000"/>
              </a:lnSpc>
            </a:pPr>
            <a:r>
              <a:rPr lang="fr-FR" dirty="0"/>
              <a:t>Couleur </a:t>
            </a:r>
            <a:r>
              <a:rPr lang="fr-FR" dirty="0">
                <a:sym typeface="Wingdings" panose="05000000000000000000" pitchFamily="2" charset="2"/>
              </a:rPr>
              <a:t> Gris</a:t>
            </a:r>
          </a:p>
          <a:p>
            <a:pPr>
              <a:lnSpc>
                <a:spcPct val="150000"/>
              </a:lnSpc>
            </a:pPr>
            <a:r>
              <a:rPr lang="fr-FR" dirty="0"/>
              <a:t>Exposition</a:t>
            </a:r>
          </a:p>
          <a:p>
            <a:pPr>
              <a:lnSpc>
                <a:spcPct val="150000"/>
              </a:lnSpc>
            </a:pPr>
            <a:r>
              <a:rPr lang="fr-FR" dirty="0"/>
              <a:t>Egalisation de </a:t>
            </a:r>
            <a:r>
              <a:rPr lang="fr-FR" dirty="0" err="1"/>
              <a:t>contrast</a:t>
            </a:r>
            <a:endParaRPr lang="fr-FR" dirty="0"/>
          </a:p>
          <a:p>
            <a:pPr>
              <a:lnSpc>
                <a:spcPct val="150000"/>
              </a:lnSpc>
            </a:pPr>
            <a:r>
              <a:rPr lang="fr-FR" dirty="0"/>
              <a:t>Filtrage de bruit</a:t>
            </a:r>
          </a:p>
          <a:p>
            <a:pPr>
              <a:lnSpc>
                <a:spcPct val="150000"/>
              </a:lnSpc>
            </a:pPr>
            <a:r>
              <a:rPr lang="fr-FR" dirty="0"/>
              <a:t>Changement en forme carré</a:t>
            </a:r>
          </a:p>
          <a:p>
            <a:pPr>
              <a:lnSpc>
                <a:spcPct val="150000"/>
              </a:lnSpc>
            </a:pPr>
            <a:r>
              <a:rPr lang="fr-FR" dirty="0"/>
              <a:t>Normalisation de values entre -1 et 1</a:t>
            </a:r>
          </a:p>
        </p:txBody>
      </p:sp>
    </p:spTree>
    <p:extLst>
      <p:ext uri="{BB962C8B-B14F-4D97-AF65-F5344CB8AC3E}">
        <p14:creationId xmlns:p14="http://schemas.microsoft.com/office/powerpoint/2010/main" val="3188988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&#10;&#10;Description automatically generated with medium confidence">
            <a:extLst>
              <a:ext uri="{FF2B5EF4-FFF2-40B4-BE49-F238E27FC236}">
                <a16:creationId xmlns:a16="http://schemas.microsoft.com/office/drawing/2014/main" id="{04909557-2881-B1CE-2758-FEF63953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564" y="2304212"/>
            <a:ext cx="5436896" cy="4175760"/>
          </a:xfrm>
          <a:prstGeom prst="rect">
            <a:avLst/>
          </a:prstGeo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671B57BD-9196-4C43-A571-CFDBE596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SIFT / ORB bag of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950F8CA-DA2C-5968-2F81-78CC590EA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SIFT (</a:t>
            </a:r>
            <a:r>
              <a:rPr lang="en-US" sz="1600" b="1" dirty="0"/>
              <a:t>S</a:t>
            </a:r>
            <a:r>
              <a:rPr lang="en-US" sz="1600" dirty="0"/>
              <a:t>cale-</a:t>
            </a:r>
            <a:r>
              <a:rPr lang="en-US" sz="1600" b="1" dirty="0"/>
              <a:t>I</a:t>
            </a:r>
            <a:r>
              <a:rPr lang="en-US" sz="1600" dirty="0"/>
              <a:t>nvariant </a:t>
            </a:r>
            <a:r>
              <a:rPr lang="en-US" sz="1600" b="1" dirty="0"/>
              <a:t>F</a:t>
            </a:r>
            <a:r>
              <a:rPr lang="en-US" sz="1600" dirty="0"/>
              <a:t>eature </a:t>
            </a:r>
            <a:r>
              <a:rPr lang="en-US" sz="1600" b="1" dirty="0"/>
              <a:t>T</a:t>
            </a:r>
            <a:r>
              <a:rPr lang="en-US" sz="1600" dirty="0"/>
              <a:t>ransform)</a:t>
            </a:r>
          </a:p>
          <a:p>
            <a:r>
              <a:rPr lang="en-US" sz="1600" dirty="0"/>
              <a:t>ORB (</a:t>
            </a:r>
            <a:r>
              <a:rPr lang="en-US" sz="1600" b="1" dirty="0"/>
              <a:t>O</a:t>
            </a:r>
            <a:r>
              <a:rPr lang="en-US" sz="1600" dirty="0"/>
              <a:t>riented </a:t>
            </a:r>
            <a:r>
              <a:rPr lang="en-US" sz="1600" b="1" dirty="0"/>
              <a:t>F</a:t>
            </a:r>
            <a:r>
              <a:rPr lang="en-US" sz="1600" dirty="0"/>
              <a:t>AST and </a:t>
            </a:r>
            <a:r>
              <a:rPr lang="en-US" sz="1600" b="1" dirty="0"/>
              <a:t>R</a:t>
            </a:r>
            <a:r>
              <a:rPr lang="en-US" sz="1600" dirty="0"/>
              <a:t>otated BRIEF)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3ECDE-3966-7613-6DE8-BD31A00AA5A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SIFT, ARI = 0.04</a:t>
            </a:r>
          </a:p>
          <a:p>
            <a:r>
              <a:rPr lang="fr-FR" dirty="0"/>
              <a:t>ORB, ARI= 0.05</a:t>
            </a:r>
          </a:p>
          <a:p>
            <a:r>
              <a:rPr lang="fr-FR" dirty="0"/>
              <a:t>Pas concluant</a:t>
            </a:r>
          </a:p>
          <a:p>
            <a:endParaRPr lang="fr-FR" dirty="0"/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26</a:t>
            </a:fld>
            <a:endParaRPr lang="fr"/>
          </a:p>
        </p:txBody>
      </p:sp>
      <p:pic>
        <p:nvPicPr>
          <p:cNvPr id="4" name="Picture 3" descr="A close-up of a watch&#10;&#10;Description automatically generated">
            <a:extLst>
              <a:ext uri="{FF2B5EF4-FFF2-40B4-BE49-F238E27FC236}">
                <a16:creationId xmlns:a16="http://schemas.microsoft.com/office/drawing/2014/main" id="{A0AA42FA-0ACC-48D2-7EB3-A1E75F97F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10" y="1848172"/>
            <a:ext cx="1592195" cy="2000048"/>
          </a:xfrm>
          <a:prstGeom prst="rect">
            <a:avLst/>
          </a:prstGeom>
        </p:spPr>
      </p:pic>
      <p:pic>
        <p:nvPicPr>
          <p:cNvPr id="8" name="Picture 7" descr="A close-up of a backpack&#10;&#10;Description automatically generated with low confidence">
            <a:extLst>
              <a:ext uri="{FF2B5EF4-FFF2-40B4-BE49-F238E27FC236}">
                <a16:creationId xmlns:a16="http://schemas.microsoft.com/office/drawing/2014/main" id="{1B5FCAD2-91D9-821F-2C4F-56BBDEDC5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446" y="1788619"/>
            <a:ext cx="1551218" cy="2000048"/>
          </a:xfrm>
          <a:prstGeom prst="rect">
            <a:avLst/>
          </a:prstGeom>
        </p:spPr>
      </p:pic>
      <p:pic>
        <p:nvPicPr>
          <p:cNvPr id="10" name="Picture 9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278E4B8B-16CD-860E-0B8D-DB2CC9AA65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727" y="1762202"/>
            <a:ext cx="1592195" cy="20528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51C23-1303-59A8-E8FB-E4017E0F0693}"/>
              </a:ext>
            </a:extLst>
          </p:cNvPr>
          <p:cNvSpPr txBox="1"/>
          <p:nvPr/>
        </p:nvSpPr>
        <p:spPr>
          <a:xfrm>
            <a:off x="2071942" y="3815084"/>
            <a:ext cx="1867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Descripteurs SIFT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9FFB62-E67E-CADE-51F7-8F212A2D9DE8}"/>
              </a:ext>
            </a:extLst>
          </p:cNvPr>
          <p:cNvSpPr txBox="1"/>
          <p:nvPr/>
        </p:nvSpPr>
        <p:spPr>
          <a:xfrm>
            <a:off x="4166510" y="3849144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Descripteurs ORB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B7F3DC2-342E-1502-9735-345883995B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35" y="4236364"/>
            <a:ext cx="3263860" cy="24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54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3A6A1-DBAB-8107-641D-79BA2359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VGG16 CNN </a:t>
            </a:r>
            <a:r>
              <a:rPr lang="fr-FR" dirty="0" err="1"/>
              <a:t>pre</a:t>
            </a:r>
            <a:r>
              <a:rPr lang="fr-FR" dirty="0"/>
              <a:t>-entrainé (</a:t>
            </a:r>
            <a:r>
              <a:rPr lang="fr-FR" dirty="0" err="1"/>
              <a:t>ImageNet</a:t>
            </a:r>
            <a:r>
              <a:rPr lang="fr-FR" dirty="0"/>
              <a:t>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62F905-34A7-D709-24C8-E1B5E6F0F4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16 couches 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5B9ADF2-BF89-0C9F-76D5-87AC7A1AF5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92176" y="992000"/>
            <a:ext cx="5284123" cy="5312100"/>
          </a:xfrm>
        </p:spPr>
        <p:txBody>
          <a:bodyPr/>
          <a:lstStyle/>
          <a:p>
            <a:pPr marL="565150" indent="-457200">
              <a:buFont typeface="+mj-lt"/>
              <a:buAutoNum type="arabicPeriod"/>
            </a:pPr>
            <a:r>
              <a:rPr lang="fr-FR" dirty="0"/>
              <a:t>Classification semi-supervisée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Extraire les 1000 labels de la dernière couche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err="1"/>
              <a:t>feature</a:t>
            </a:r>
            <a:r>
              <a:rPr lang="fr-FR" dirty="0"/>
              <a:t> </a:t>
            </a:r>
            <a:r>
              <a:rPr lang="fr-FR" dirty="0" err="1"/>
              <a:t>vectors</a:t>
            </a:r>
            <a:r>
              <a:rPr lang="fr-FR" dirty="0"/>
              <a:t> </a:t>
            </a:r>
            <a:r>
              <a:rPr lang="fr-FR" dirty="0" err="1"/>
              <a:t>shape</a:t>
            </a:r>
            <a:r>
              <a:rPr lang="fr-FR" dirty="0"/>
              <a:t> [n x 1000]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PCA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tSNE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Kmeans</a:t>
            </a:r>
            <a:endParaRPr lang="fr-FR" dirty="0"/>
          </a:p>
          <a:p>
            <a:endParaRPr lang="fr-FR" dirty="0"/>
          </a:p>
          <a:p>
            <a:pPr marL="565150" indent="-457200">
              <a:buFont typeface="+mj-lt"/>
              <a:buAutoNum type="arabicPeriod" startAt="2"/>
            </a:pPr>
            <a:r>
              <a:rPr lang="fr-FR" dirty="0"/>
              <a:t>Classification non-supervisée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Extraire </a:t>
            </a:r>
            <a:r>
              <a:rPr lang="fr-FR" dirty="0" err="1"/>
              <a:t>features</a:t>
            </a:r>
            <a:r>
              <a:rPr lang="fr-FR" dirty="0"/>
              <a:t> moins 2 couches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err="1"/>
              <a:t>feature</a:t>
            </a:r>
            <a:r>
              <a:rPr lang="fr-FR" dirty="0"/>
              <a:t> vecteurs </a:t>
            </a:r>
            <a:r>
              <a:rPr lang="fr-FR" dirty="0" err="1"/>
              <a:t>shape</a:t>
            </a:r>
            <a:r>
              <a:rPr lang="fr-FR" dirty="0"/>
              <a:t> [n x 4096]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PCA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tSNE</a:t>
            </a:r>
            <a:r>
              <a:rPr lang="fr-FR" dirty="0">
                <a:sym typeface="Wingdings" panose="05000000000000000000" pitchFamily="2" charset="2"/>
              </a:rPr>
              <a:t>  </a:t>
            </a:r>
            <a:r>
              <a:rPr lang="fr-FR" dirty="0" err="1">
                <a:sym typeface="Wingdings" panose="05000000000000000000" pitchFamily="2" charset="2"/>
              </a:rPr>
              <a:t>Kmeans</a:t>
            </a:r>
            <a:endParaRPr lang="fr-FR" dirty="0"/>
          </a:p>
          <a:p>
            <a:pPr marL="107950" indent="0">
              <a:buNone/>
            </a:pPr>
            <a:endParaRPr lang="fr-FR" dirty="0"/>
          </a:p>
          <a:p>
            <a:pPr marL="565150" indent="-457200">
              <a:buFont typeface="+mj-lt"/>
              <a:buAutoNum type="arabicPeriod" startAt="3"/>
            </a:pPr>
            <a:r>
              <a:rPr lang="fr-FR" dirty="0"/>
              <a:t>Classification supervisée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sz="2000" b="1" dirty="0"/>
              <a:t>Transfer learning</a:t>
            </a:r>
            <a:endParaRPr lang="fr-F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Remplacer les dernier 4 couches du VGG16</a:t>
            </a:r>
          </a:p>
          <a:p>
            <a:pPr marL="1384300" lvl="2" indent="-342900">
              <a:buFont typeface="+mj-lt"/>
              <a:buAutoNum type="alphaLcParenR"/>
            </a:pPr>
            <a:r>
              <a:rPr lang="fr-FR" dirty="0"/>
              <a:t>Extraction des </a:t>
            </a:r>
            <a:r>
              <a:rPr lang="fr-FR" dirty="0" err="1"/>
              <a:t>features</a:t>
            </a:r>
            <a:r>
              <a:rPr lang="fr-FR" dirty="0"/>
              <a:t> de le dernière couche</a:t>
            </a:r>
          </a:p>
          <a:p>
            <a:pPr marL="1384300" lvl="2" indent="-342900">
              <a:buFont typeface="+mj-lt"/>
              <a:buAutoNum type="alphaLcPeriod"/>
            </a:pPr>
            <a:r>
              <a:rPr lang="fr-FR" dirty="0"/>
              <a:t>Fine Tuning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F100D6-4DCF-09F5-FCA6-05879E4A10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27</a:t>
            </a:fld>
            <a:endParaRPr lang="fr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A1B5DB4-F9C9-FC31-F34F-D10CFE82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497685"/>
            <a:ext cx="5419807" cy="3178643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46CF7D0-947D-DEA9-1844-A8224230E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96" y="4904567"/>
            <a:ext cx="4742189" cy="13316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8922C9-71D7-E9AE-70B1-F7B65BB11E8F}"/>
              </a:ext>
            </a:extLst>
          </p:cNvPr>
          <p:cNvSpPr/>
          <p:nvPr/>
        </p:nvSpPr>
        <p:spPr>
          <a:xfrm>
            <a:off x="453741" y="2097741"/>
            <a:ext cx="4580838" cy="2323652"/>
          </a:xfrm>
          <a:custGeom>
            <a:avLst/>
            <a:gdLst>
              <a:gd name="connsiteX0" fmla="*/ 0 w 4580838"/>
              <a:gd name="connsiteY0" fmla="*/ 0 h 2323652"/>
              <a:gd name="connsiteX1" fmla="*/ 572605 w 4580838"/>
              <a:gd name="connsiteY1" fmla="*/ 0 h 2323652"/>
              <a:gd name="connsiteX2" fmla="*/ 1191018 w 4580838"/>
              <a:gd name="connsiteY2" fmla="*/ 0 h 2323652"/>
              <a:gd name="connsiteX3" fmla="*/ 1763623 w 4580838"/>
              <a:gd name="connsiteY3" fmla="*/ 0 h 2323652"/>
              <a:gd name="connsiteX4" fmla="*/ 2382036 w 4580838"/>
              <a:gd name="connsiteY4" fmla="*/ 0 h 2323652"/>
              <a:gd name="connsiteX5" fmla="*/ 3046257 w 4580838"/>
              <a:gd name="connsiteY5" fmla="*/ 0 h 2323652"/>
              <a:gd name="connsiteX6" fmla="*/ 3618862 w 4580838"/>
              <a:gd name="connsiteY6" fmla="*/ 0 h 2323652"/>
              <a:gd name="connsiteX7" fmla="*/ 4580838 w 4580838"/>
              <a:gd name="connsiteY7" fmla="*/ 0 h 2323652"/>
              <a:gd name="connsiteX8" fmla="*/ 4580838 w 4580838"/>
              <a:gd name="connsiteY8" fmla="*/ 627386 h 2323652"/>
              <a:gd name="connsiteX9" fmla="*/ 4580838 w 4580838"/>
              <a:gd name="connsiteY9" fmla="*/ 1231536 h 2323652"/>
              <a:gd name="connsiteX10" fmla="*/ 4580838 w 4580838"/>
              <a:gd name="connsiteY10" fmla="*/ 1812449 h 2323652"/>
              <a:gd name="connsiteX11" fmla="*/ 4580838 w 4580838"/>
              <a:gd name="connsiteY11" fmla="*/ 2323652 h 2323652"/>
              <a:gd name="connsiteX12" fmla="*/ 4145658 w 4580838"/>
              <a:gd name="connsiteY12" fmla="*/ 2323652 h 2323652"/>
              <a:gd name="connsiteX13" fmla="*/ 3481437 w 4580838"/>
              <a:gd name="connsiteY13" fmla="*/ 2323652 h 2323652"/>
              <a:gd name="connsiteX14" fmla="*/ 3000449 w 4580838"/>
              <a:gd name="connsiteY14" fmla="*/ 2323652 h 2323652"/>
              <a:gd name="connsiteX15" fmla="*/ 2427844 w 4580838"/>
              <a:gd name="connsiteY15" fmla="*/ 2323652 h 2323652"/>
              <a:gd name="connsiteX16" fmla="*/ 1992665 w 4580838"/>
              <a:gd name="connsiteY16" fmla="*/ 2323652 h 2323652"/>
              <a:gd name="connsiteX17" fmla="*/ 1374251 w 4580838"/>
              <a:gd name="connsiteY17" fmla="*/ 2323652 h 2323652"/>
              <a:gd name="connsiteX18" fmla="*/ 847455 w 4580838"/>
              <a:gd name="connsiteY18" fmla="*/ 2323652 h 2323652"/>
              <a:gd name="connsiteX19" fmla="*/ 0 w 4580838"/>
              <a:gd name="connsiteY19" fmla="*/ 2323652 h 2323652"/>
              <a:gd name="connsiteX20" fmla="*/ 0 w 4580838"/>
              <a:gd name="connsiteY20" fmla="*/ 1765976 h 2323652"/>
              <a:gd name="connsiteX21" fmla="*/ 0 w 4580838"/>
              <a:gd name="connsiteY21" fmla="*/ 1161826 h 2323652"/>
              <a:gd name="connsiteX22" fmla="*/ 0 w 4580838"/>
              <a:gd name="connsiteY22" fmla="*/ 557676 h 2323652"/>
              <a:gd name="connsiteX23" fmla="*/ 0 w 4580838"/>
              <a:gd name="connsiteY23" fmla="*/ 0 h 232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80838" h="2323652" extrusionOk="0">
                <a:moveTo>
                  <a:pt x="0" y="0"/>
                </a:moveTo>
                <a:cubicBezTo>
                  <a:pt x="150669" y="-36662"/>
                  <a:pt x="400909" y="9924"/>
                  <a:pt x="572605" y="0"/>
                </a:cubicBezTo>
                <a:cubicBezTo>
                  <a:pt x="744302" y="-9924"/>
                  <a:pt x="1031673" y="20229"/>
                  <a:pt x="1191018" y="0"/>
                </a:cubicBezTo>
                <a:cubicBezTo>
                  <a:pt x="1350363" y="-20229"/>
                  <a:pt x="1645196" y="19666"/>
                  <a:pt x="1763623" y="0"/>
                </a:cubicBezTo>
                <a:cubicBezTo>
                  <a:pt x="1882051" y="-19666"/>
                  <a:pt x="2134746" y="25551"/>
                  <a:pt x="2382036" y="0"/>
                </a:cubicBezTo>
                <a:cubicBezTo>
                  <a:pt x="2629326" y="-25551"/>
                  <a:pt x="2841409" y="57399"/>
                  <a:pt x="3046257" y="0"/>
                </a:cubicBezTo>
                <a:cubicBezTo>
                  <a:pt x="3251105" y="-57399"/>
                  <a:pt x="3339445" y="61997"/>
                  <a:pt x="3618862" y="0"/>
                </a:cubicBezTo>
                <a:cubicBezTo>
                  <a:pt x="3898279" y="-61997"/>
                  <a:pt x="4162340" y="66646"/>
                  <a:pt x="4580838" y="0"/>
                </a:cubicBezTo>
                <a:cubicBezTo>
                  <a:pt x="4608857" y="278076"/>
                  <a:pt x="4562686" y="345677"/>
                  <a:pt x="4580838" y="627386"/>
                </a:cubicBezTo>
                <a:cubicBezTo>
                  <a:pt x="4598990" y="909095"/>
                  <a:pt x="4556716" y="1109073"/>
                  <a:pt x="4580838" y="1231536"/>
                </a:cubicBezTo>
                <a:cubicBezTo>
                  <a:pt x="4604960" y="1353999"/>
                  <a:pt x="4530262" y="1679044"/>
                  <a:pt x="4580838" y="1812449"/>
                </a:cubicBezTo>
                <a:cubicBezTo>
                  <a:pt x="4631414" y="1945854"/>
                  <a:pt x="4567729" y="2089791"/>
                  <a:pt x="4580838" y="2323652"/>
                </a:cubicBezTo>
                <a:cubicBezTo>
                  <a:pt x="4487486" y="2359325"/>
                  <a:pt x="4255640" y="2322705"/>
                  <a:pt x="4145658" y="2323652"/>
                </a:cubicBezTo>
                <a:cubicBezTo>
                  <a:pt x="4035676" y="2324599"/>
                  <a:pt x="3709278" y="2264832"/>
                  <a:pt x="3481437" y="2323652"/>
                </a:cubicBezTo>
                <a:cubicBezTo>
                  <a:pt x="3253596" y="2382472"/>
                  <a:pt x="3098261" y="2280960"/>
                  <a:pt x="3000449" y="2323652"/>
                </a:cubicBezTo>
                <a:cubicBezTo>
                  <a:pt x="2902637" y="2366344"/>
                  <a:pt x="2663560" y="2259968"/>
                  <a:pt x="2427844" y="2323652"/>
                </a:cubicBezTo>
                <a:cubicBezTo>
                  <a:pt x="2192129" y="2387336"/>
                  <a:pt x="2094524" y="2286476"/>
                  <a:pt x="1992665" y="2323652"/>
                </a:cubicBezTo>
                <a:cubicBezTo>
                  <a:pt x="1890806" y="2360828"/>
                  <a:pt x="1605434" y="2285908"/>
                  <a:pt x="1374251" y="2323652"/>
                </a:cubicBezTo>
                <a:cubicBezTo>
                  <a:pt x="1143068" y="2361396"/>
                  <a:pt x="987768" y="2302467"/>
                  <a:pt x="847455" y="2323652"/>
                </a:cubicBezTo>
                <a:cubicBezTo>
                  <a:pt x="707142" y="2344837"/>
                  <a:pt x="408611" y="2314604"/>
                  <a:pt x="0" y="2323652"/>
                </a:cubicBezTo>
                <a:cubicBezTo>
                  <a:pt x="-10850" y="2211025"/>
                  <a:pt x="2389" y="1952874"/>
                  <a:pt x="0" y="1765976"/>
                </a:cubicBezTo>
                <a:cubicBezTo>
                  <a:pt x="-2389" y="1579078"/>
                  <a:pt x="30878" y="1326189"/>
                  <a:pt x="0" y="1161826"/>
                </a:cubicBezTo>
                <a:cubicBezTo>
                  <a:pt x="-30878" y="997463"/>
                  <a:pt x="17972" y="832204"/>
                  <a:pt x="0" y="557676"/>
                </a:cubicBezTo>
                <a:cubicBezTo>
                  <a:pt x="-17972" y="283148"/>
                  <a:pt x="14694" y="216883"/>
                  <a:pt x="0" y="0"/>
                </a:cubicBezTo>
                <a:close/>
              </a:path>
            </a:pathLst>
          </a:custGeom>
          <a:noFill/>
          <a:ln>
            <a:prstDash val="sysDot"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4F67BF-B122-B6B4-8279-B091BD17ADFC}"/>
              </a:ext>
            </a:extLst>
          </p:cNvPr>
          <p:cNvSpPr/>
          <p:nvPr/>
        </p:nvSpPr>
        <p:spPr>
          <a:xfrm>
            <a:off x="415601" y="4683541"/>
            <a:ext cx="3920730" cy="1892073"/>
          </a:xfrm>
          <a:custGeom>
            <a:avLst/>
            <a:gdLst>
              <a:gd name="connsiteX0" fmla="*/ 0 w 3920730"/>
              <a:gd name="connsiteY0" fmla="*/ 0 h 1892073"/>
              <a:gd name="connsiteX1" fmla="*/ 560104 w 3920730"/>
              <a:gd name="connsiteY1" fmla="*/ 0 h 1892073"/>
              <a:gd name="connsiteX2" fmla="*/ 1159416 w 3920730"/>
              <a:gd name="connsiteY2" fmla="*/ 0 h 1892073"/>
              <a:gd name="connsiteX3" fmla="*/ 1719520 w 3920730"/>
              <a:gd name="connsiteY3" fmla="*/ 0 h 1892073"/>
              <a:gd name="connsiteX4" fmla="*/ 2318832 w 3920730"/>
              <a:gd name="connsiteY4" fmla="*/ 0 h 1892073"/>
              <a:gd name="connsiteX5" fmla="*/ 2957351 w 3920730"/>
              <a:gd name="connsiteY5" fmla="*/ 0 h 1892073"/>
              <a:gd name="connsiteX6" fmla="*/ 3920730 w 3920730"/>
              <a:gd name="connsiteY6" fmla="*/ 0 h 1892073"/>
              <a:gd name="connsiteX7" fmla="*/ 3920730 w 3920730"/>
              <a:gd name="connsiteY7" fmla="*/ 454098 h 1892073"/>
              <a:gd name="connsiteX8" fmla="*/ 3920730 w 3920730"/>
              <a:gd name="connsiteY8" fmla="*/ 908195 h 1892073"/>
              <a:gd name="connsiteX9" fmla="*/ 3920730 w 3920730"/>
              <a:gd name="connsiteY9" fmla="*/ 1400134 h 1892073"/>
              <a:gd name="connsiteX10" fmla="*/ 3920730 w 3920730"/>
              <a:gd name="connsiteY10" fmla="*/ 1892073 h 1892073"/>
              <a:gd name="connsiteX11" fmla="*/ 3439040 w 3920730"/>
              <a:gd name="connsiteY11" fmla="*/ 1892073 h 1892073"/>
              <a:gd name="connsiteX12" fmla="*/ 2839729 w 3920730"/>
              <a:gd name="connsiteY12" fmla="*/ 1892073 h 1892073"/>
              <a:gd name="connsiteX13" fmla="*/ 2201210 w 3920730"/>
              <a:gd name="connsiteY13" fmla="*/ 1892073 h 1892073"/>
              <a:gd name="connsiteX14" fmla="*/ 1719520 w 3920730"/>
              <a:gd name="connsiteY14" fmla="*/ 1892073 h 1892073"/>
              <a:gd name="connsiteX15" fmla="*/ 1159416 w 3920730"/>
              <a:gd name="connsiteY15" fmla="*/ 1892073 h 1892073"/>
              <a:gd name="connsiteX16" fmla="*/ 716933 w 3920730"/>
              <a:gd name="connsiteY16" fmla="*/ 1892073 h 1892073"/>
              <a:gd name="connsiteX17" fmla="*/ 0 w 3920730"/>
              <a:gd name="connsiteY17" fmla="*/ 1892073 h 1892073"/>
              <a:gd name="connsiteX18" fmla="*/ 0 w 3920730"/>
              <a:gd name="connsiteY18" fmla="*/ 1437975 h 1892073"/>
              <a:gd name="connsiteX19" fmla="*/ 0 w 3920730"/>
              <a:gd name="connsiteY19" fmla="*/ 946037 h 1892073"/>
              <a:gd name="connsiteX20" fmla="*/ 0 w 3920730"/>
              <a:gd name="connsiteY20" fmla="*/ 510860 h 1892073"/>
              <a:gd name="connsiteX21" fmla="*/ 0 w 3920730"/>
              <a:gd name="connsiteY21" fmla="*/ 0 h 18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20730" h="1892073" extrusionOk="0">
                <a:moveTo>
                  <a:pt x="0" y="0"/>
                </a:moveTo>
                <a:cubicBezTo>
                  <a:pt x="258668" y="-15751"/>
                  <a:pt x="379282" y="31384"/>
                  <a:pt x="560104" y="0"/>
                </a:cubicBezTo>
                <a:cubicBezTo>
                  <a:pt x="740926" y="-31384"/>
                  <a:pt x="995328" y="21830"/>
                  <a:pt x="1159416" y="0"/>
                </a:cubicBezTo>
                <a:cubicBezTo>
                  <a:pt x="1323504" y="-21830"/>
                  <a:pt x="1533404" y="52757"/>
                  <a:pt x="1719520" y="0"/>
                </a:cubicBezTo>
                <a:cubicBezTo>
                  <a:pt x="1905636" y="-52757"/>
                  <a:pt x="2094818" y="47565"/>
                  <a:pt x="2318832" y="0"/>
                </a:cubicBezTo>
                <a:cubicBezTo>
                  <a:pt x="2542846" y="-47565"/>
                  <a:pt x="2789570" y="46569"/>
                  <a:pt x="2957351" y="0"/>
                </a:cubicBezTo>
                <a:cubicBezTo>
                  <a:pt x="3125132" y="-46569"/>
                  <a:pt x="3619394" y="58020"/>
                  <a:pt x="3920730" y="0"/>
                </a:cubicBezTo>
                <a:cubicBezTo>
                  <a:pt x="3939616" y="137555"/>
                  <a:pt x="3897311" y="326511"/>
                  <a:pt x="3920730" y="454098"/>
                </a:cubicBezTo>
                <a:cubicBezTo>
                  <a:pt x="3944149" y="581685"/>
                  <a:pt x="3900064" y="700400"/>
                  <a:pt x="3920730" y="908195"/>
                </a:cubicBezTo>
                <a:cubicBezTo>
                  <a:pt x="3941396" y="1115990"/>
                  <a:pt x="3874223" y="1161156"/>
                  <a:pt x="3920730" y="1400134"/>
                </a:cubicBezTo>
                <a:cubicBezTo>
                  <a:pt x="3967237" y="1639112"/>
                  <a:pt x="3863990" y="1668721"/>
                  <a:pt x="3920730" y="1892073"/>
                </a:cubicBezTo>
                <a:cubicBezTo>
                  <a:pt x="3779613" y="1900157"/>
                  <a:pt x="3569405" y="1857470"/>
                  <a:pt x="3439040" y="1892073"/>
                </a:cubicBezTo>
                <a:cubicBezTo>
                  <a:pt x="3308675" y="1926676"/>
                  <a:pt x="3112019" y="1879805"/>
                  <a:pt x="2839729" y="1892073"/>
                </a:cubicBezTo>
                <a:cubicBezTo>
                  <a:pt x="2567439" y="1904341"/>
                  <a:pt x="2421844" y="1825896"/>
                  <a:pt x="2201210" y="1892073"/>
                </a:cubicBezTo>
                <a:cubicBezTo>
                  <a:pt x="1980576" y="1958250"/>
                  <a:pt x="1860380" y="1857477"/>
                  <a:pt x="1719520" y="1892073"/>
                </a:cubicBezTo>
                <a:cubicBezTo>
                  <a:pt x="1578660" y="1926669"/>
                  <a:pt x="1286482" y="1878853"/>
                  <a:pt x="1159416" y="1892073"/>
                </a:cubicBezTo>
                <a:cubicBezTo>
                  <a:pt x="1032350" y="1905293"/>
                  <a:pt x="917278" y="1864904"/>
                  <a:pt x="716933" y="1892073"/>
                </a:cubicBezTo>
                <a:cubicBezTo>
                  <a:pt x="516588" y="1919242"/>
                  <a:pt x="230161" y="1853417"/>
                  <a:pt x="0" y="1892073"/>
                </a:cubicBezTo>
                <a:cubicBezTo>
                  <a:pt x="-20350" y="1759943"/>
                  <a:pt x="20477" y="1547636"/>
                  <a:pt x="0" y="1437975"/>
                </a:cubicBezTo>
                <a:cubicBezTo>
                  <a:pt x="-20477" y="1328314"/>
                  <a:pt x="15597" y="1154238"/>
                  <a:pt x="0" y="946037"/>
                </a:cubicBezTo>
                <a:cubicBezTo>
                  <a:pt x="-15597" y="737836"/>
                  <a:pt x="24225" y="685010"/>
                  <a:pt x="0" y="510860"/>
                </a:cubicBezTo>
                <a:cubicBezTo>
                  <a:pt x="-24225" y="336710"/>
                  <a:pt x="15879" y="114352"/>
                  <a:pt x="0" y="0"/>
                </a:cubicBezTo>
                <a:close/>
              </a:path>
            </a:pathLst>
          </a:custGeom>
          <a:noFill/>
          <a:ln>
            <a:prstDash val="sysDot"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F294A1-7C79-4065-1C94-7DC3486E5C97}"/>
              </a:ext>
            </a:extLst>
          </p:cNvPr>
          <p:cNvSpPr/>
          <p:nvPr/>
        </p:nvSpPr>
        <p:spPr>
          <a:xfrm>
            <a:off x="453741" y="1600796"/>
            <a:ext cx="5294959" cy="3082745"/>
          </a:xfrm>
          <a:custGeom>
            <a:avLst/>
            <a:gdLst>
              <a:gd name="connsiteX0" fmla="*/ 0 w 5294959"/>
              <a:gd name="connsiteY0" fmla="*/ 0 h 3082745"/>
              <a:gd name="connsiteX1" fmla="*/ 588329 w 5294959"/>
              <a:gd name="connsiteY1" fmla="*/ 0 h 3082745"/>
              <a:gd name="connsiteX2" fmla="*/ 1229607 w 5294959"/>
              <a:gd name="connsiteY2" fmla="*/ 0 h 3082745"/>
              <a:gd name="connsiteX3" fmla="*/ 1817936 w 5294959"/>
              <a:gd name="connsiteY3" fmla="*/ 0 h 3082745"/>
              <a:gd name="connsiteX4" fmla="*/ 2459214 w 5294959"/>
              <a:gd name="connsiteY4" fmla="*/ 0 h 3082745"/>
              <a:gd name="connsiteX5" fmla="*/ 3153442 w 5294959"/>
              <a:gd name="connsiteY5" fmla="*/ 0 h 3082745"/>
              <a:gd name="connsiteX6" fmla="*/ 3741771 w 5294959"/>
              <a:gd name="connsiteY6" fmla="*/ 0 h 3082745"/>
              <a:gd name="connsiteX7" fmla="*/ 4277150 w 5294959"/>
              <a:gd name="connsiteY7" fmla="*/ 0 h 3082745"/>
              <a:gd name="connsiteX8" fmla="*/ 5294959 w 5294959"/>
              <a:gd name="connsiteY8" fmla="*/ 0 h 3082745"/>
              <a:gd name="connsiteX9" fmla="*/ 5294959 w 5294959"/>
              <a:gd name="connsiteY9" fmla="*/ 421308 h 3082745"/>
              <a:gd name="connsiteX10" fmla="*/ 5294959 w 5294959"/>
              <a:gd name="connsiteY10" fmla="*/ 935099 h 3082745"/>
              <a:gd name="connsiteX11" fmla="*/ 5294959 w 5294959"/>
              <a:gd name="connsiteY11" fmla="*/ 1387235 h 3082745"/>
              <a:gd name="connsiteX12" fmla="*/ 5294959 w 5294959"/>
              <a:gd name="connsiteY12" fmla="*/ 1808544 h 3082745"/>
              <a:gd name="connsiteX13" fmla="*/ 5294959 w 5294959"/>
              <a:gd name="connsiteY13" fmla="*/ 2353162 h 3082745"/>
              <a:gd name="connsiteX14" fmla="*/ 5294959 w 5294959"/>
              <a:gd name="connsiteY14" fmla="*/ 3082745 h 3082745"/>
              <a:gd name="connsiteX15" fmla="*/ 4812529 w 5294959"/>
              <a:gd name="connsiteY15" fmla="*/ 3082745 h 3082745"/>
              <a:gd name="connsiteX16" fmla="*/ 4383049 w 5294959"/>
              <a:gd name="connsiteY16" fmla="*/ 3082745 h 3082745"/>
              <a:gd name="connsiteX17" fmla="*/ 3741771 w 5294959"/>
              <a:gd name="connsiteY17" fmla="*/ 3082745 h 3082745"/>
              <a:gd name="connsiteX18" fmla="*/ 3206392 w 5294959"/>
              <a:gd name="connsiteY18" fmla="*/ 3082745 h 3082745"/>
              <a:gd name="connsiteX19" fmla="*/ 2723962 w 5294959"/>
              <a:gd name="connsiteY19" fmla="*/ 3082745 h 3082745"/>
              <a:gd name="connsiteX20" fmla="*/ 2188583 w 5294959"/>
              <a:gd name="connsiteY20" fmla="*/ 3082745 h 3082745"/>
              <a:gd name="connsiteX21" fmla="*/ 1759103 w 5294959"/>
              <a:gd name="connsiteY21" fmla="*/ 3082745 h 3082745"/>
              <a:gd name="connsiteX22" fmla="*/ 1329623 w 5294959"/>
              <a:gd name="connsiteY22" fmla="*/ 3082745 h 3082745"/>
              <a:gd name="connsiteX23" fmla="*/ 635395 w 5294959"/>
              <a:gd name="connsiteY23" fmla="*/ 3082745 h 3082745"/>
              <a:gd name="connsiteX24" fmla="*/ 0 w 5294959"/>
              <a:gd name="connsiteY24" fmla="*/ 3082745 h 3082745"/>
              <a:gd name="connsiteX25" fmla="*/ 0 w 5294959"/>
              <a:gd name="connsiteY25" fmla="*/ 2538127 h 3082745"/>
              <a:gd name="connsiteX26" fmla="*/ 0 w 5294959"/>
              <a:gd name="connsiteY26" fmla="*/ 2024336 h 3082745"/>
              <a:gd name="connsiteX27" fmla="*/ 0 w 5294959"/>
              <a:gd name="connsiteY27" fmla="*/ 1448890 h 3082745"/>
              <a:gd name="connsiteX28" fmla="*/ 0 w 5294959"/>
              <a:gd name="connsiteY28" fmla="*/ 935099 h 3082745"/>
              <a:gd name="connsiteX29" fmla="*/ 0 w 5294959"/>
              <a:gd name="connsiteY29" fmla="*/ 482963 h 3082745"/>
              <a:gd name="connsiteX30" fmla="*/ 0 w 5294959"/>
              <a:gd name="connsiteY30" fmla="*/ 0 h 3082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4959" h="3082745" extrusionOk="0">
                <a:moveTo>
                  <a:pt x="0" y="0"/>
                </a:moveTo>
                <a:cubicBezTo>
                  <a:pt x="293127" y="-38162"/>
                  <a:pt x="437021" y="69218"/>
                  <a:pt x="588329" y="0"/>
                </a:cubicBezTo>
                <a:cubicBezTo>
                  <a:pt x="739637" y="-69218"/>
                  <a:pt x="1030276" y="63643"/>
                  <a:pt x="1229607" y="0"/>
                </a:cubicBezTo>
                <a:cubicBezTo>
                  <a:pt x="1428938" y="-63643"/>
                  <a:pt x="1619411" y="6874"/>
                  <a:pt x="1817936" y="0"/>
                </a:cubicBezTo>
                <a:cubicBezTo>
                  <a:pt x="2016461" y="-6874"/>
                  <a:pt x="2242934" y="62475"/>
                  <a:pt x="2459214" y="0"/>
                </a:cubicBezTo>
                <a:cubicBezTo>
                  <a:pt x="2675494" y="-62475"/>
                  <a:pt x="2867504" y="11100"/>
                  <a:pt x="3153442" y="0"/>
                </a:cubicBezTo>
                <a:cubicBezTo>
                  <a:pt x="3439380" y="-11100"/>
                  <a:pt x="3496102" y="10428"/>
                  <a:pt x="3741771" y="0"/>
                </a:cubicBezTo>
                <a:cubicBezTo>
                  <a:pt x="3987440" y="-10428"/>
                  <a:pt x="4125723" y="46573"/>
                  <a:pt x="4277150" y="0"/>
                </a:cubicBezTo>
                <a:cubicBezTo>
                  <a:pt x="4428577" y="-46573"/>
                  <a:pt x="4938636" y="116330"/>
                  <a:pt x="5294959" y="0"/>
                </a:cubicBezTo>
                <a:cubicBezTo>
                  <a:pt x="5302500" y="97800"/>
                  <a:pt x="5256947" y="260831"/>
                  <a:pt x="5294959" y="421308"/>
                </a:cubicBezTo>
                <a:cubicBezTo>
                  <a:pt x="5332971" y="581785"/>
                  <a:pt x="5288673" y="707096"/>
                  <a:pt x="5294959" y="935099"/>
                </a:cubicBezTo>
                <a:cubicBezTo>
                  <a:pt x="5301245" y="1163102"/>
                  <a:pt x="5246736" y="1243127"/>
                  <a:pt x="5294959" y="1387235"/>
                </a:cubicBezTo>
                <a:cubicBezTo>
                  <a:pt x="5343182" y="1531343"/>
                  <a:pt x="5275636" y="1677071"/>
                  <a:pt x="5294959" y="1808544"/>
                </a:cubicBezTo>
                <a:cubicBezTo>
                  <a:pt x="5314282" y="1940017"/>
                  <a:pt x="5233436" y="2220275"/>
                  <a:pt x="5294959" y="2353162"/>
                </a:cubicBezTo>
                <a:cubicBezTo>
                  <a:pt x="5356482" y="2486049"/>
                  <a:pt x="5236057" y="2732663"/>
                  <a:pt x="5294959" y="3082745"/>
                </a:cubicBezTo>
                <a:cubicBezTo>
                  <a:pt x="5188891" y="3103072"/>
                  <a:pt x="4977967" y="3076692"/>
                  <a:pt x="4812529" y="3082745"/>
                </a:cubicBezTo>
                <a:cubicBezTo>
                  <a:pt x="4647091" y="3088798"/>
                  <a:pt x="4529409" y="3050915"/>
                  <a:pt x="4383049" y="3082745"/>
                </a:cubicBezTo>
                <a:cubicBezTo>
                  <a:pt x="4236689" y="3114575"/>
                  <a:pt x="3898369" y="3043799"/>
                  <a:pt x="3741771" y="3082745"/>
                </a:cubicBezTo>
                <a:cubicBezTo>
                  <a:pt x="3585173" y="3121691"/>
                  <a:pt x="3343052" y="3054329"/>
                  <a:pt x="3206392" y="3082745"/>
                </a:cubicBezTo>
                <a:cubicBezTo>
                  <a:pt x="3069732" y="3111161"/>
                  <a:pt x="2853720" y="3058760"/>
                  <a:pt x="2723962" y="3082745"/>
                </a:cubicBezTo>
                <a:cubicBezTo>
                  <a:pt x="2594204" y="3106730"/>
                  <a:pt x="2394291" y="3069715"/>
                  <a:pt x="2188583" y="3082745"/>
                </a:cubicBezTo>
                <a:cubicBezTo>
                  <a:pt x="1982875" y="3095775"/>
                  <a:pt x="1889440" y="3074847"/>
                  <a:pt x="1759103" y="3082745"/>
                </a:cubicBezTo>
                <a:cubicBezTo>
                  <a:pt x="1628766" y="3090643"/>
                  <a:pt x="1423199" y="3064992"/>
                  <a:pt x="1329623" y="3082745"/>
                </a:cubicBezTo>
                <a:cubicBezTo>
                  <a:pt x="1236047" y="3100498"/>
                  <a:pt x="878079" y="3077358"/>
                  <a:pt x="635395" y="3082745"/>
                </a:cubicBezTo>
                <a:cubicBezTo>
                  <a:pt x="392711" y="3088132"/>
                  <a:pt x="144544" y="3044701"/>
                  <a:pt x="0" y="3082745"/>
                </a:cubicBezTo>
                <a:cubicBezTo>
                  <a:pt x="-9618" y="2826621"/>
                  <a:pt x="13399" y="2673108"/>
                  <a:pt x="0" y="2538127"/>
                </a:cubicBezTo>
                <a:cubicBezTo>
                  <a:pt x="-13399" y="2403146"/>
                  <a:pt x="14983" y="2235827"/>
                  <a:pt x="0" y="2024336"/>
                </a:cubicBezTo>
                <a:cubicBezTo>
                  <a:pt x="-14983" y="1812845"/>
                  <a:pt x="60435" y="1687348"/>
                  <a:pt x="0" y="1448890"/>
                </a:cubicBezTo>
                <a:cubicBezTo>
                  <a:pt x="-60435" y="1210432"/>
                  <a:pt x="52189" y="1066109"/>
                  <a:pt x="0" y="935099"/>
                </a:cubicBezTo>
                <a:cubicBezTo>
                  <a:pt x="-52189" y="804089"/>
                  <a:pt x="39157" y="682976"/>
                  <a:pt x="0" y="482963"/>
                </a:cubicBezTo>
                <a:cubicBezTo>
                  <a:pt x="-39157" y="282950"/>
                  <a:pt x="43872" y="177365"/>
                  <a:pt x="0" y="0"/>
                </a:cubicBezTo>
                <a:close/>
              </a:path>
            </a:pathLst>
          </a:custGeom>
          <a:noFill/>
          <a:ln>
            <a:prstDash val="sysDot"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7436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D9CCF-2BDD-6497-1A48-C48D54C5A79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200" y="3860800"/>
            <a:ext cx="5333100" cy="3015342"/>
          </a:xfrm>
        </p:spPr>
        <p:txBody>
          <a:bodyPr>
            <a:normAutofit/>
          </a:bodyPr>
          <a:lstStyle/>
          <a:p>
            <a:pPr marL="107950" indent="0" rtl="0" eaLnBrk="1" hangingPunct="1">
              <a:buNone/>
            </a:pPr>
            <a:r>
              <a:rPr lang="fr-FR" sz="1900" b="0" i="0" u="none" strike="noStrike" cap="none" dirty="0">
                <a:solidFill>
                  <a:schemeClr val="accent3"/>
                </a:solidFill>
                <a:effectLst/>
                <a:latin typeface="Proxima Nova"/>
                <a:ea typeface="Proxima Nova"/>
                <a:cs typeface="Proxima Nova"/>
                <a:sym typeface="Proxima Nova"/>
              </a:rPr>
              <a:t>4. Clustering non supervisée </a:t>
            </a:r>
            <a:r>
              <a:rPr lang="fr-FR" dirty="0"/>
              <a:t>   </a:t>
            </a:r>
            <a:r>
              <a:rPr lang="fr-FR" sz="1900" b="1" i="0" u="none" strike="noStrike" cap="none" dirty="0">
                <a:solidFill>
                  <a:schemeClr val="accent3"/>
                </a:solidFill>
                <a:effectLst/>
                <a:latin typeface="Proxima Nova"/>
                <a:ea typeface="Proxima Nova"/>
                <a:cs typeface="Proxima Nova"/>
                <a:sym typeface="Proxima Nova"/>
              </a:rPr>
              <a:t>k=7</a:t>
            </a:r>
          </a:p>
          <a:p>
            <a:pPr marL="107950" indent="0" algn="ctr" rtl="0" eaLnBrk="1" hangingPunct="1">
              <a:buNone/>
            </a:pPr>
            <a:r>
              <a:rPr lang="fr-FR" b="1" i="0" u="none" strike="noStrike" cap="none" dirty="0">
                <a:solidFill>
                  <a:schemeClr val="accent3"/>
                </a:solidFill>
                <a:effectLst/>
                <a:latin typeface="Proxima Nova"/>
                <a:ea typeface="Proxima Nova"/>
                <a:cs typeface="Proxima Nova"/>
                <a:sym typeface="Proxima Nova"/>
              </a:rPr>
              <a:t>Meilleure séparation entre clusters</a:t>
            </a:r>
            <a:endParaRPr lang="fr-FR" dirty="0">
              <a:effectLst/>
            </a:endParaRPr>
          </a:p>
          <a:p>
            <a:pPr lvl="1"/>
            <a:r>
              <a:rPr lang="fr-FR" b="0" i="0" u="none" strike="noStrike" cap="none" dirty="0">
                <a:solidFill>
                  <a:schemeClr val="accent3"/>
                </a:solidFill>
                <a:effectLst/>
                <a:latin typeface="Proxima Nova"/>
                <a:ea typeface="Proxima Nova"/>
                <a:cs typeface="Proxima Nova"/>
                <a:sym typeface="Proxima Nova"/>
              </a:rPr>
              <a:t>Silhouette score</a:t>
            </a:r>
            <a:endParaRPr lang="fr-FR" dirty="0">
              <a:effectLst/>
            </a:endParaRPr>
          </a:p>
          <a:p>
            <a:pPr lvl="1"/>
            <a:r>
              <a:rPr lang="fr-FR" b="0" i="0" u="none" strike="noStrike" cap="none" dirty="0">
                <a:solidFill>
                  <a:schemeClr val="accent3"/>
                </a:solidFill>
                <a:effectLst/>
                <a:latin typeface="Proxima Nova"/>
                <a:ea typeface="Proxima Nova"/>
                <a:cs typeface="Proxima Nova"/>
                <a:sym typeface="Proxima Nova"/>
              </a:rPr>
              <a:t>Davies-</a:t>
            </a:r>
            <a:r>
              <a:rPr lang="fr-FR" b="0" i="0" u="none" strike="noStrike" cap="none" dirty="0" err="1">
                <a:solidFill>
                  <a:schemeClr val="accent3"/>
                </a:solidFill>
                <a:effectLst/>
                <a:latin typeface="Proxima Nova"/>
                <a:ea typeface="Proxima Nova"/>
                <a:cs typeface="Proxima Nova"/>
                <a:sym typeface="Proxima Nova"/>
              </a:rPr>
              <a:t>Bouldin</a:t>
            </a:r>
            <a:r>
              <a:rPr lang="fr-FR" b="0" i="0" u="none" strike="noStrike" cap="none" dirty="0">
                <a:solidFill>
                  <a:schemeClr val="accent3"/>
                </a:solidFill>
                <a:effectLst/>
                <a:latin typeface="Proxima Nova"/>
                <a:ea typeface="Proxima Nova"/>
                <a:cs typeface="Proxima Nova"/>
                <a:sym typeface="Proxima Nova"/>
              </a:rPr>
              <a:t> score</a:t>
            </a:r>
            <a:endParaRPr lang="fr-FR" dirty="0">
              <a:effectLst/>
            </a:endParaRPr>
          </a:p>
          <a:p>
            <a:pPr lvl="1"/>
            <a:r>
              <a:rPr lang="fr-FR" b="0" i="0" u="none" strike="noStrike" cap="none" dirty="0" err="1">
                <a:solidFill>
                  <a:schemeClr val="accent3"/>
                </a:solidFill>
                <a:effectLst/>
                <a:latin typeface="Proxima Nova"/>
                <a:ea typeface="Proxima Nova"/>
                <a:cs typeface="Proxima Nova"/>
                <a:sym typeface="Proxima Nova"/>
              </a:rPr>
              <a:t>Distortion</a:t>
            </a:r>
            <a:r>
              <a:rPr lang="fr-FR" b="0" i="0" u="none" strike="noStrike" cap="none" dirty="0">
                <a:solidFill>
                  <a:schemeClr val="accent3"/>
                </a:solidFill>
                <a:effectLst/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fr-FR" b="0" i="0" u="none" strike="noStrike" cap="none" dirty="0" err="1">
                <a:solidFill>
                  <a:schemeClr val="accent3"/>
                </a:solidFill>
                <a:effectLst/>
                <a:latin typeface="Proxima Nova"/>
                <a:ea typeface="Proxima Nova"/>
                <a:cs typeface="Proxima Nova"/>
                <a:sym typeface="Proxima Nova"/>
              </a:rPr>
              <a:t>curve</a:t>
            </a:r>
            <a:endParaRPr lang="fr-FR" b="0" i="0" u="none" strike="noStrike" cap="none" dirty="0">
              <a:solidFill>
                <a:schemeClr val="accent3"/>
              </a:solidFill>
              <a:effectLst/>
              <a:latin typeface="Proxima Nova"/>
              <a:ea typeface="Proxima Nova"/>
              <a:cs typeface="Proxima Nova"/>
              <a:sym typeface="Proxima Nova"/>
            </a:endParaRPr>
          </a:p>
          <a:p>
            <a:pPr rtl="0" eaLnBrk="1" hangingPunct="1"/>
            <a:endParaRPr lang="fr-FR" dirty="0"/>
          </a:p>
          <a:p>
            <a:pPr marL="107950" indent="0" rtl="0" eaLnBrk="1" hangingPunct="1">
              <a:buNone/>
            </a:pPr>
            <a:r>
              <a:rPr lang="fr-FR" sz="1900" b="0" i="0" u="none" strike="noStrike" cap="none" dirty="0">
                <a:solidFill>
                  <a:schemeClr val="accent3"/>
                </a:solidFill>
                <a:effectLst/>
                <a:latin typeface="Proxima Nova"/>
                <a:ea typeface="Proxima Nova"/>
                <a:cs typeface="Proxima Nova"/>
                <a:sym typeface="Proxima Nova"/>
              </a:rPr>
              <a:t>5. Comparaison avec catégories fournies</a:t>
            </a:r>
            <a:endParaRPr lang="fr-FR" dirty="0">
              <a:effectLst/>
            </a:endParaRPr>
          </a:p>
          <a:p>
            <a:pPr marL="107950" indent="0" algn="ctr" rtl="0" eaLnBrk="1" hangingPunct="1">
              <a:buNone/>
            </a:pPr>
            <a:r>
              <a:rPr lang="fr-FR" sz="2800" b="1" i="0" u="none" strike="noStrike" cap="none" dirty="0">
                <a:solidFill>
                  <a:schemeClr val="accent3"/>
                </a:solidFill>
                <a:effectLst/>
                <a:sym typeface="Proxima Nova"/>
              </a:rPr>
              <a:t>ARI = 0.38</a:t>
            </a:r>
            <a:endParaRPr lang="fr-FR" sz="2800" b="1" dirty="0">
              <a:effectLst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1C48EC-CB68-D934-BA9E-F971CD464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VGG-16 non-supervisée (1000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933FFB-AD59-4202-9ECE-C212B7F14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994" y="2611703"/>
            <a:ext cx="5563807" cy="3738823"/>
          </a:xfrm>
        </p:spPr>
        <p:txBody>
          <a:bodyPr>
            <a:normAutofit lnSpcReduction="10000"/>
          </a:bodyPr>
          <a:lstStyle/>
          <a:p>
            <a:pPr marL="565150" indent="-457200">
              <a:lnSpc>
                <a:spcPct val="150000"/>
              </a:lnSpc>
              <a:buAutoNum type="arabicPeriod"/>
            </a:pPr>
            <a:r>
              <a:rPr lang="fr-FR" sz="1800" dirty="0"/>
              <a:t>Vérification de l’applicabilité du modèle à nos données</a:t>
            </a:r>
          </a:p>
          <a:p>
            <a:pPr marL="565150" indent="-457200">
              <a:lnSpc>
                <a:spcPct val="150000"/>
              </a:lnSpc>
              <a:buAutoNum type="arabicPeriod"/>
            </a:pPr>
            <a:endParaRPr lang="fr-FR" sz="1800" dirty="0"/>
          </a:p>
          <a:p>
            <a:pPr marL="107950" indent="0">
              <a:lnSpc>
                <a:spcPct val="150000"/>
              </a:lnSpc>
              <a:buNone/>
            </a:pPr>
            <a:r>
              <a:rPr lang="fr-FR" sz="1800" dirty="0"/>
              <a:t>2. </a:t>
            </a:r>
            <a:r>
              <a:rPr lang="fr-FR" sz="1800" dirty="0" err="1"/>
              <a:t>Feature</a:t>
            </a:r>
            <a:r>
              <a:rPr lang="fr-FR" sz="1800" dirty="0"/>
              <a:t> Extraction</a:t>
            </a:r>
          </a:p>
          <a:p>
            <a:pPr lvl="1">
              <a:lnSpc>
                <a:spcPct val="150000"/>
              </a:lnSpc>
            </a:pPr>
            <a:r>
              <a:rPr lang="fr-FR" sz="1800" dirty="0"/>
              <a:t>VGG16.predict(image) </a:t>
            </a:r>
            <a:r>
              <a:rPr lang="fr-FR" sz="1800" dirty="0">
                <a:sym typeface="Wingdings" panose="05000000000000000000" pitchFamily="2" charset="2"/>
              </a:rPr>
              <a:t> </a:t>
            </a:r>
            <a:r>
              <a:rPr lang="fr-FR" sz="1800" b="1" dirty="0">
                <a:sym typeface="Wingdings" panose="05000000000000000000" pitchFamily="2" charset="2"/>
              </a:rPr>
              <a:t>1000 </a:t>
            </a:r>
            <a:r>
              <a:rPr lang="fr-FR" sz="1800" b="1" dirty="0" err="1">
                <a:sym typeface="Wingdings" panose="05000000000000000000" pitchFamily="2" charset="2"/>
              </a:rPr>
              <a:t>features</a:t>
            </a:r>
            <a:endParaRPr lang="fr-FR" sz="1800" b="1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fr-FR" sz="1800" dirty="0">
                <a:sym typeface="Wingdings" panose="05000000000000000000" pitchFamily="2" charset="2"/>
              </a:rPr>
              <a:t>Probabilités d’être dans chacun des 1000 classes </a:t>
            </a:r>
            <a:r>
              <a:rPr lang="fr-FR" sz="1800" dirty="0" err="1">
                <a:sym typeface="Wingdings" panose="05000000000000000000" pitchFamily="2" charset="2"/>
              </a:rPr>
              <a:t>ImageNet</a:t>
            </a:r>
            <a:endParaRPr lang="fr-FR" sz="1800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lang="fr-FR" sz="1800" dirty="0">
              <a:sym typeface="Wingdings" panose="05000000000000000000" pitchFamily="2" charset="2"/>
            </a:endParaRPr>
          </a:p>
          <a:p>
            <a:pPr marL="107950" indent="0">
              <a:lnSpc>
                <a:spcPct val="150000"/>
              </a:lnSpc>
              <a:buNone/>
            </a:pPr>
            <a:r>
              <a:rPr lang="fr-FR" sz="1800" dirty="0">
                <a:sym typeface="Wingdings" panose="05000000000000000000" pitchFamily="2" charset="2"/>
              </a:rPr>
              <a:t>3. Reduction de dimension : PCA + TSNE</a:t>
            </a:r>
          </a:p>
          <a:p>
            <a:pPr>
              <a:lnSpc>
                <a:spcPct val="150000"/>
              </a:lnSpc>
            </a:pPr>
            <a:endParaRPr lang="fr-FR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565B1-3BD1-47CC-BA9A-4BE6291E8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28</a:t>
            </a:fld>
            <a:endParaRPr lang="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4B374-2BCE-0071-3BB9-04F6FE45E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319" y="811767"/>
            <a:ext cx="4898571" cy="3232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0CD71-AADA-7841-46A9-84A9DCF0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94" y="947627"/>
            <a:ext cx="1920406" cy="1646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B0F6D-12AF-A36B-06DE-9A1FE0C85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238" y="1045600"/>
            <a:ext cx="2095682" cy="1646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4A186-482C-8FC8-69E4-C99C032FD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5400" y="1074558"/>
            <a:ext cx="1615580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9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C48EC-CB68-D934-BA9E-F971CD464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VGG-16 semi-supervisée (4096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BD94B3-E353-2E07-A059-50D0271D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20800"/>
            <a:ext cx="4806849" cy="5802900"/>
          </a:xfrm>
        </p:spPr>
        <p:txBody>
          <a:bodyPr/>
          <a:lstStyle/>
          <a:p>
            <a:pPr marL="450850" indent="-342900"/>
            <a:r>
              <a:rPr lang="fr-FR" sz="2000" dirty="0">
                <a:sym typeface="Wingdings" panose="05000000000000000000" pitchFamily="2" charset="2"/>
              </a:rPr>
              <a:t>Extraction des </a:t>
            </a:r>
            <a:r>
              <a:rPr lang="fr-FR" sz="2000" dirty="0" err="1">
                <a:sym typeface="Wingdings" panose="05000000000000000000" pitchFamily="2" charset="2"/>
              </a:rPr>
              <a:t>features</a:t>
            </a:r>
            <a:r>
              <a:rPr lang="fr-FR" sz="2000" dirty="0">
                <a:sym typeface="Wingdings" panose="05000000000000000000" pitchFamily="2" charset="2"/>
              </a:rPr>
              <a:t> 2 couches avant la </a:t>
            </a:r>
            <a:r>
              <a:rPr lang="fr-FR" sz="2000" dirty="0" err="1">
                <a:sym typeface="Wingdings" panose="05000000000000000000" pitchFamily="2" charset="2"/>
              </a:rPr>
              <a:t>derniere</a:t>
            </a:r>
            <a:r>
              <a:rPr lang="fr-FR" sz="2000" dirty="0">
                <a:sym typeface="Wingdings" panose="05000000000000000000" pitchFamily="2" charset="2"/>
              </a:rPr>
              <a:t> couche </a:t>
            </a:r>
            <a:r>
              <a:rPr lang="fr-FR" sz="2000" dirty="0" err="1">
                <a:sym typeface="Wingdings" panose="05000000000000000000" pitchFamily="2" charset="2"/>
              </a:rPr>
              <a:t>Softmax</a:t>
            </a:r>
            <a:r>
              <a:rPr lang="fr-FR" sz="2000" dirty="0">
                <a:sym typeface="Wingdings" panose="05000000000000000000" pitchFamily="2" charset="2"/>
              </a:rPr>
              <a:t> </a:t>
            </a:r>
            <a:endParaRPr lang="fr-FR" dirty="0">
              <a:sym typeface="Wingdings" panose="05000000000000000000" pitchFamily="2" charset="2"/>
            </a:endParaRPr>
          </a:p>
          <a:p>
            <a:pPr marL="107950" indent="0">
              <a:buNone/>
            </a:pPr>
            <a:r>
              <a:rPr lang="fr-FR" b="1" dirty="0">
                <a:sym typeface="Wingdings" panose="05000000000000000000" pitchFamily="2" charset="2"/>
              </a:rPr>
              <a:t>ARI = 0.53</a:t>
            </a:r>
            <a:endParaRPr lang="fr-FR" b="1" dirty="0"/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565B1-3BD1-47CC-BA9A-4BE6291E8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29</a:t>
            </a:fld>
            <a:endParaRPr lang="fr"/>
          </a:p>
        </p:txBody>
      </p:sp>
      <p:pic>
        <p:nvPicPr>
          <p:cNvPr id="12" name="Picture 11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1E8AEC7A-CDEC-B98E-D1A0-C8CCF6A35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449" y="1027522"/>
            <a:ext cx="6269766" cy="55759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F7E2E9-B8D4-4095-99D1-F53D53F53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6231"/>
          <a:stretch/>
        </p:blipFill>
        <p:spPr>
          <a:xfrm>
            <a:off x="0" y="4800089"/>
            <a:ext cx="5006774" cy="1895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F0B2B8-A554-861E-CBAC-641372FB8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35" y="2056018"/>
            <a:ext cx="5082980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3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01 Présentation de la problématique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</a:t>
            </a:fld>
            <a:endParaRPr lang="fr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C98F65A-48F5-EEB5-D77C-12CA7BFCB3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E90D8-00D4-2C95-7844-A6E9778A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VGG-16 supervisée (Transfer Learning)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2BB379-950D-41C9-5DDC-EE4AD9A38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Remplacement des derniers couches « 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connected</a:t>
            </a:r>
            <a:r>
              <a:rPr lang="fr-FR" dirty="0"/>
              <a:t> » avec nos propres couches de </a:t>
            </a:r>
            <a:r>
              <a:rPr lang="fr-FR" dirty="0" err="1"/>
              <a:t>pooling</a:t>
            </a:r>
            <a:r>
              <a:rPr lang="fr-FR" dirty="0"/>
              <a:t>/</a:t>
            </a:r>
            <a:r>
              <a:rPr lang="fr-FR" dirty="0" err="1"/>
              <a:t>flatten</a:t>
            </a:r>
            <a:r>
              <a:rPr lang="fr-FR" dirty="0"/>
              <a:t>, dropout, et </a:t>
            </a:r>
            <a:r>
              <a:rPr lang="fr-FR" dirty="0" err="1"/>
              <a:t>fully</a:t>
            </a:r>
            <a:r>
              <a:rPr lang="fr-FR" dirty="0"/>
              <a:t> </a:t>
            </a:r>
            <a:r>
              <a:rPr lang="fr-FR" dirty="0" err="1"/>
              <a:t>connected</a:t>
            </a:r>
            <a:r>
              <a:rPr lang="fr-FR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F433FC-8C4E-4DC7-A87C-858BCC27C4B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Etape 1</a:t>
            </a:r>
          </a:p>
          <a:p>
            <a:r>
              <a:rPr lang="fr-FR" dirty="0"/>
              <a:t>Extraction des </a:t>
            </a:r>
            <a:r>
              <a:rPr lang="fr-FR" dirty="0" err="1"/>
              <a:t>features</a:t>
            </a:r>
            <a:r>
              <a:rPr lang="fr-FR" dirty="0"/>
              <a:t> des couches de convolution de VGG16 pré-entrainé sur des images </a:t>
            </a:r>
            <a:r>
              <a:rPr lang="fr-FR" dirty="0" err="1"/>
              <a:t>ImageNet</a:t>
            </a:r>
            <a:r>
              <a:rPr lang="fr-FR" dirty="0"/>
              <a:t> (</a:t>
            </a:r>
            <a:r>
              <a:rPr lang="fr-FR" dirty="0" err="1"/>
              <a:t>base_model</a:t>
            </a:r>
            <a:r>
              <a:rPr lang="fr-FR" dirty="0"/>
              <a:t>)</a:t>
            </a:r>
          </a:p>
          <a:p>
            <a:endParaRPr lang="fr-FR" dirty="0"/>
          </a:p>
          <a:p>
            <a:pPr marL="107950" indent="0">
              <a:buNone/>
            </a:pPr>
            <a:r>
              <a:rPr lang="fr-FR" dirty="0"/>
              <a:t>Etape 2</a:t>
            </a:r>
          </a:p>
          <a:p>
            <a:r>
              <a:rPr lang="fr-FR" dirty="0"/>
              <a:t>Fine tuning sur nos images</a:t>
            </a:r>
          </a:p>
          <a:p>
            <a:endParaRPr lang="fr-FR" dirty="0"/>
          </a:p>
          <a:p>
            <a:endParaRPr lang="fr-FR" dirty="0"/>
          </a:p>
          <a:p>
            <a:pPr marL="107950" indent="0">
              <a:buNone/>
            </a:pPr>
            <a:r>
              <a:rPr lang="fr-FR" dirty="0"/>
              <a:t>Régularisation pour éviter « </a:t>
            </a:r>
            <a:r>
              <a:rPr lang="fr-FR" dirty="0" err="1"/>
              <a:t>overfitting</a:t>
            </a:r>
            <a:r>
              <a:rPr lang="fr-FR" dirty="0"/>
              <a:t> »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B044D9-5D1D-97BC-33F5-5507CBFBC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30</a:t>
            </a:fld>
            <a:endParaRPr lang="fr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645F91F4-3012-F0C0-A560-96452F3C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6" y="3604850"/>
            <a:ext cx="4742189" cy="13316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A84F9A-DF7E-2431-58C8-77F017EAF004}"/>
              </a:ext>
            </a:extLst>
          </p:cNvPr>
          <p:cNvSpPr/>
          <p:nvPr/>
        </p:nvSpPr>
        <p:spPr>
          <a:xfrm>
            <a:off x="647576" y="3253150"/>
            <a:ext cx="3920730" cy="1892073"/>
          </a:xfrm>
          <a:custGeom>
            <a:avLst/>
            <a:gdLst>
              <a:gd name="connsiteX0" fmla="*/ 0 w 3920730"/>
              <a:gd name="connsiteY0" fmla="*/ 0 h 1892073"/>
              <a:gd name="connsiteX1" fmla="*/ 560104 w 3920730"/>
              <a:gd name="connsiteY1" fmla="*/ 0 h 1892073"/>
              <a:gd name="connsiteX2" fmla="*/ 1159416 w 3920730"/>
              <a:gd name="connsiteY2" fmla="*/ 0 h 1892073"/>
              <a:gd name="connsiteX3" fmla="*/ 1719520 w 3920730"/>
              <a:gd name="connsiteY3" fmla="*/ 0 h 1892073"/>
              <a:gd name="connsiteX4" fmla="*/ 2318832 w 3920730"/>
              <a:gd name="connsiteY4" fmla="*/ 0 h 1892073"/>
              <a:gd name="connsiteX5" fmla="*/ 2957351 w 3920730"/>
              <a:gd name="connsiteY5" fmla="*/ 0 h 1892073"/>
              <a:gd name="connsiteX6" fmla="*/ 3920730 w 3920730"/>
              <a:gd name="connsiteY6" fmla="*/ 0 h 1892073"/>
              <a:gd name="connsiteX7" fmla="*/ 3920730 w 3920730"/>
              <a:gd name="connsiteY7" fmla="*/ 454098 h 1892073"/>
              <a:gd name="connsiteX8" fmla="*/ 3920730 w 3920730"/>
              <a:gd name="connsiteY8" fmla="*/ 908195 h 1892073"/>
              <a:gd name="connsiteX9" fmla="*/ 3920730 w 3920730"/>
              <a:gd name="connsiteY9" fmla="*/ 1400134 h 1892073"/>
              <a:gd name="connsiteX10" fmla="*/ 3920730 w 3920730"/>
              <a:gd name="connsiteY10" fmla="*/ 1892073 h 1892073"/>
              <a:gd name="connsiteX11" fmla="*/ 3439040 w 3920730"/>
              <a:gd name="connsiteY11" fmla="*/ 1892073 h 1892073"/>
              <a:gd name="connsiteX12" fmla="*/ 2839729 w 3920730"/>
              <a:gd name="connsiteY12" fmla="*/ 1892073 h 1892073"/>
              <a:gd name="connsiteX13" fmla="*/ 2201210 w 3920730"/>
              <a:gd name="connsiteY13" fmla="*/ 1892073 h 1892073"/>
              <a:gd name="connsiteX14" fmla="*/ 1719520 w 3920730"/>
              <a:gd name="connsiteY14" fmla="*/ 1892073 h 1892073"/>
              <a:gd name="connsiteX15" fmla="*/ 1159416 w 3920730"/>
              <a:gd name="connsiteY15" fmla="*/ 1892073 h 1892073"/>
              <a:gd name="connsiteX16" fmla="*/ 716933 w 3920730"/>
              <a:gd name="connsiteY16" fmla="*/ 1892073 h 1892073"/>
              <a:gd name="connsiteX17" fmla="*/ 0 w 3920730"/>
              <a:gd name="connsiteY17" fmla="*/ 1892073 h 1892073"/>
              <a:gd name="connsiteX18" fmla="*/ 0 w 3920730"/>
              <a:gd name="connsiteY18" fmla="*/ 1437975 h 1892073"/>
              <a:gd name="connsiteX19" fmla="*/ 0 w 3920730"/>
              <a:gd name="connsiteY19" fmla="*/ 946037 h 1892073"/>
              <a:gd name="connsiteX20" fmla="*/ 0 w 3920730"/>
              <a:gd name="connsiteY20" fmla="*/ 510860 h 1892073"/>
              <a:gd name="connsiteX21" fmla="*/ 0 w 3920730"/>
              <a:gd name="connsiteY21" fmla="*/ 0 h 18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920730" h="1892073" extrusionOk="0">
                <a:moveTo>
                  <a:pt x="0" y="0"/>
                </a:moveTo>
                <a:cubicBezTo>
                  <a:pt x="258668" y="-15751"/>
                  <a:pt x="379282" y="31384"/>
                  <a:pt x="560104" y="0"/>
                </a:cubicBezTo>
                <a:cubicBezTo>
                  <a:pt x="740926" y="-31384"/>
                  <a:pt x="995328" y="21830"/>
                  <a:pt x="1159416" y="0"/>
                </a:cubicBezTo>
                <a:cubicBezTo>
                  <a:pt x="1323504" y="-21830"/>
                  <a:pt x="1533404" y="52757"/>
                  <a:pt x="1719520" y="0"/>
                </a:cubicBezTo>
                <a:cubicBezTo>
                  <a:pt x="1905636" y="-52757"/>
                  <a:pt x="2094818" y="47565"/>
                  <a:pt x="2318832" y="0"/>
                </a:cubicBezTo>
                <a:cubicBezTo>
                  <a:pt x="2542846" y="-47565"/>
                  <a:pt x="2789570" y="46569"/>
                  <a:pt x="2957351" y="0"/>
                </a:cubicBezTo>
                <a:cubicBezTo>
                  <a:pt x="3125132" y="-46569"/>
                  <a:pt x="3619394" y="58020"/>
                  <a:pt x="3920730" y="0"/>
                </a:cubicBezTo>
                <a:cubicBezTo>
                  <a:pt x="3939616" y="137555"/>
                  <a:pt x="3897311" y="326511"/>
                  <a:pt x="3920730" y="454098"/>
                </a:cubicBezTo>
                <a:cubicBezTo>
                  <a:pt x="3944149" y="581685"/>
                  <a:pt x="3900064" y="700400"/>
                  <a:pt x="3920730" y="908195"/>
                </a:cubicBezTo>
                <a:cubicBezTo>
                  <a:pt x="3941396" y="1115990"/>
                  <a:pt x="3874223" y="1161156"/>
                  <a:pt x="3920730" y="1400134"/>
                </a:cubicBezTo>
                <a:cubicBezTo>
                  <a:pt x="3967237" y="1639112"/>
                  <a:pt x="3863990" y="1668721"/>
                  <a:pt x="3920730" y="1892073"/>
                </a:cubicBezTo>
                <a:cubicBezTo>
                  <a:pt x="3779613" y="1900157"/>
                  <a:pt x="3569405" y="1857470"/>
                  <a:pt x="3439040" y="1892073"/>
                </a:cubicBezTo>
                <a:cubicBezTo>
                  <a:pt x="3308675" y="1926676"/>
                  <a:pt x="3112019" y="1879805"/>
                  <a:pt x="2839729" y="1892073"/>
                </a:cubicBezTo>
                <a:cubicBezTo>
                  <a:pt x="2567439" y="1904341"/>
                  <a:pt x="2421844" y="1825896"/>
                  <a:pt x="2201210" y="1892073"/>
                </a:cubicBezTo>
                <a:cubicBezTo>
                  <a:pt x="1980576" y="1958250"/>
                  <a:pt x="1860380" y="1857477"/>
                  <a:pt x="1719520" y="1892073"/>
                </a:cubicBezTo>
                <a:cubicBezTo>
                  <a:pt x="1578660" y="1926669"/>
                  <a:pt x="1286482" y="1878853"/>
                  <a:pt x="1159416" y="1892073"/>
                </a:cubicBezTo>
                <a:cubicBezTo>
                  <a:pt x="1032350" y="1905293"/>
                  <a:pt x="917278" y="1864904"/>
                  <a:pt x="716933" y="1892073"/>
                </a:cubicBezTo>
                <a:cubicBezTo>
                  <a:pt x="516588" y="1919242"/>
                  <a:pt x="230161" y="1853417"/>
                  <a:pt x="0" y="1892073"/>
                </a:cubicBezTo>
                <a:cubicBezTo>
                  <a:pt x="-20350" y="1759943"/>
                  <a:pt x="20477" y="1547636"/>
                  <a:pt x="0" y="1437975"/>
                </a:cubicBezTo>
                <a:cubicBezTo>
                  <a:pt x="-20477" y="1328314"/>
                  <a:pt x="15597" y="1154238"/>
                  <a:pt x="0" y="946037"/>
                </a:cubicBezTo>
                <a:cubicBezTo>
                  <a:pt x="-15597" y="737836"/>
                  <a:pt x="24225" y="685010"/>
                  <a:pt x="0" y="510860"/>
                </a:cubicBezTo>
                <a:cubicBezTo>
                  <a:pt x="-24225" y="336710"/>
                  <a:pt x="15879" y="114352"/>
                  <a:pt x="0" y="0"/>
                </a:cubicBezTo>
                <a:close/>
              </a:path>
            </a:pathLst>
          </a:custGeom>
          <a:noFill/>
          <a:ln>
            <a:prstDash val="sysDot"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A97928-8CA2-26DC-C575-AE56C67C8953}"/>
              </a:ext>
            </a:extLst>
          </p:cNvPr>
          <p:cNvSpPr txBox="1"/>
          <p:nvPr/>
        </p:nvSpPr>
        <p:spPr>
          <a:xfrm>
            <a:off x="1951712" y="5269306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Base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0401C2-867E-9505-A3F1-707ECE15A025}"/>
              </a:ext>
            </a:extLst>
          </p:cNvPr>
          <p:cNvSpPr/>
          <p:nvPr/>
        </p:nvSpPr>
        <p:spPr>
          <a:xfrm>
            <a:off x="4606577" y="2738975"/>
            <a:ext cx="879823" cy="1892073"/>
          </a:xfrm>
          <a:custGeom>
            <a:avLst/>
            <a:gdLst>
              <a:gd name="connsiteX0" fmla="*/ 0 w 879823"/>
              <a:gd name="connsiteY0" fmla="*/ 0 h 1892073"/>
              <a:gd name="connsiteX1" fmla="*/ 439912 w 879823"/>
              <a:gd name="connsiteY1" fmla="*/ 0 h 1892073"/>
              <a:gd name="connsiteX2" fmla="*/ 879823 w 879823"/>
              <a:gd name="connsiteY2" fmla="*/ 0 h 1892073"/>
              <a:gd name="connsiteX3" fmla="*/ 879823 w 879823"/>
              <a:gd name="connsiteY3" fmla="*/ 473018 h 1892073"/>
              <a:gd name="connsiteX4" fmla="*/ 879823 w 879823"/>
              <a:gd name="connsiteY4" fmla="*/ 964957 h 1892073"/>
              <a:gd name="connsiteX5" fmla="*/ 879823 w 879823"/>
              <a:gd name="connsiteY5" fmla="*/ 1381213 h 1892073"/>
              <a:gd name="connsiteX6" fmla="*/ 879823 w 879823"/>
              <a:gd name="connsiteY6" fmla="*/ 1892073 h 1892073"/>
              <a:gd name="connsiteX7" fmla="*/ 431113 w 879823"/>
              <a:gd name="connsiteY7" fmla="*/ 1892073 h 1892073"/>
              <a:gd name="connsiteX8" fmla="*/ 0 w 879823"/>
              <a:gd name="connsiteY8" fmla="*/ 1892073 h 1892073"/>
              <a:gd name="connsiteX9" fmla="*/ 0 w 879823"/>
              <a:gd name="connsiteY9" fmla="*/ 1437975 h 1892073"/>
              <a:gd name="connsiteX10" fmla="*/ 0 w 879823"/>
              <a:gd name="connsiteY10" fmla="*/ 964957 h 1892073"/>
              <a:gd name="connsiteX11" fmla="*/ 0 w 879823"/>
              <a:gd name="connsiteY11" fmla="*/ 454098 h 1892073"/>
              <a:gd name="connsiteX12" fmla="*/ 0 w 879823"/>
              <a:gd name="connsiteY12" fmla="*/ 0 h 189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79823" h="1892073" extrusionOk="0">
                <a:moveTo>
                  <a:pt x="0" y="0"/>
                </a:moveTo>
                <a:cubicBezTo>
                  <a:pt x="132616" y="-33452"/>
                  <a:pt x="342041" y="48973"/>
                  <a:pt x="439912" y="0"/>
                </a:cubicBezTo>
                <a:cubicBezTo>
                  <a:pt x="537783" y="-48973"/>
                  <a:pt x="780606" y="8483"/>
                  <a:pt x="879823" y="0"/>
                </a:cubicBezTo>
                <a:cubicBezTo>
                  <a:pt x="917359" y="222766"/>
                  <a:pt x="853331" y="303169"/>
                  <a:pt x="879823" y="473018"/>
                </a:cubicBezTo>
                <a:cubicBezTo>
                  <a:pt x="906315" y="642867"/>
                  <a:pt x="846650" y="844607"/>
                  <a:pt x="879823" y="964957"/>
                </a:cubicBezTo>
                <a:cubicBezTo>
                  <a:pt x="912996" y="1085307"/>
                  <a:pt x="864524" y="1176818"/>
                  <a:pt x="879823" y="1381213"/>
                </a:cubicBezTo>
                <a:cubicBezTo>
                  <a:pt x="895122" y="1585608"/>
                  <a:pt x="824389" y="1637724"/>
                  <a:pt x="879823" y="1892073"/>
                </a:cubicBezTo>
                <a:cubicBezTo>
                  <a:pt x="780974" y="1918797"/>
                  <a:pt x="606142" y="1841018"/>
                  <a:pt x="431113" y="1892073"/>
                </a:cubicBezTo>
                <a:cubicBezTo>
                  <a:pt x="256084" y="1943128"/>
                  <a:pt x="188666" y="1841246"/>
                  <a:pt x="0" y="1892073"/>
                </a:cubicBezTo>
                <a:cubicBezTo>
                  <a:pt x="-8699" y="1788851"/>
                  <a:pt x="18797" y="1586082"/>
                  <a:pt x="0" y="1437975"/>
                </a:cubicBezTo>
                <a:cubicBezTo>
                  <a:pt x="-18797" y="1289868"/>
                  <a:pt x="11254" y="1185132"/>
                  <a:pt x="0" y="964957"/>
                </a:cubicBezTo>
                <a:cubicBezTo>
                  <a:pt x="-11254" y="744782"/>
                  <a:pt x="35722" y="666824"/>
                  <a:pt x="0" y="454098"/>
                </a:cubicBezTo>
                <a:cubicBezTo>
                  <a:pt x="-35722" y="241372"/>
                  <a:pt x="29197" y="186338"/>
                  <a:pt x="0" y="0"/>
                </a:cubicBezTo>
                <a:close/>
              </a:path>
            </a:pathLst>
          </a:custGeom>
          <a:solidFill>
            <a:srgbClr val="FAF5E2">
              <a:alpha val="50196"/>
            </a:srgbClr>
          </a:solidFill>
          <a:ln>
            <a:prstDash val="sysDot"/>
            <a:extLst>
              <a:ext uri="{C807C97D-BFC1-408E-A445-0C87EB9F89A2}">
                <ask:lineSketchStyleProps xmlns:ask="http://schemas.microsoft.com/office/drawing/2018/sketchyshapes" sd="3998235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35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0DE0-1151-9D43-3C11-3C63A9910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Overfitting</a:t>
            </a:r>
            <a:r>
              <a:rPr lang="fr-FR" dirty="0"/>
              <a:t> : Régularisation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53CF3C-ABAC-D794-A314-C284ABE97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5333100" cy="5225700"/>
          </a:xfrm>
        </p:spPr>
        <p:txBody>
          <a:bodyPr/>
          <a:lstStyle/>
          <a:p>
            <a:pPr marL="107950" indent="0">
              <a:buNone/>
            </a:pPr>
            <a:r>
              <a:rPr lang="fr-FR" sz="2400" dirty="0" err="1"/>
              <a:t>Overfitting</a:t>
            </a:r>
            <a:endParaRPr lang="fr-FR" sz="2400" dirty="0"/>
          </a:p>
          <a:p>
            <a:r>
              <a:rPr lang="fr-FR" dirty="0"/>
              <a:t>Les poids des </a:t>
            </a:r>
            <a:r>
              <a:rPr lang="fr-FR" dirty="0" err="1"/>
              <a:t>features</a:t>
            </a:r>
            <a:r>
              <a:rPr lang="fr-FR" dirty="0"/>
              <a:t> de training empêche d’identifier les images similaires dans les données test</a:t>
            </a:r>
          </a:p>
          <a:p>
            <a:pPr marL="107950" indent="0">
              <a:buNone/>
            </a:pP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4B4D39-5A1A-6E70-CCA1-02351340787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400" dirty="0"/>
              <a:t>Régularisation</a:t>
            </a:r>
            <a:endParaRPr lang="fr-FR" dirty="0"/>
          </a:p>
          <a:p>
            <a:r>
              <a:rPr lang="fr-FR" dirty="0"/>
              <a:t>Dropout </a:t>
            </a:r>
            <a:r>
              <a:rPr lang="fr-FR" dirty="0" err="1"/>
              <a:t>Layers</a:t>
            </a:r>
            <a:r>
              <a:rPr lang="fr-FR" dirty="0"/>
              <a:t> (pendant training)</a:t>
            </a:r>
          </a:p>
          <a:p>
            <a:r>
              <a:rPr lang="fr-FR" dirty="0"/>
              <a:t>Augmentation des images</a:t>
            </a:r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31</a:t>
            </a:fld>
            <a:endParaRPr lang="fr"/>
          </a:p>
        </p:txBody>
      </p:sp>
      <p:pic>
        <p:nvPicPr>
          <p:cNvPr id="3" name="Picture 2" descr="A picture containing text, cup&#10;&#10;Description automatically generated">
            <a:extLst>
              <a:ext uri="{FF2B5EF4-FFF2-40B4-BE49-F238E27FC236}">
                <a16:creationId xmlns:a16="http://schemas.microsoft.com/office/drawing/2014/main" id="{685D02A0-F914-397F-5BA0-5AE4FDE6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133" y="2152289"/>
            <a:ext cx="1826167" cy="1839028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CFC0A01-58C9-2FE3-89FA-A09973C3A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90" y="4097589"/>
            <a:ext cx="4940070" cy="2425622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38A5683-A461-C9BA-CA90-44F47FBD2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14" y="2984719"/>
            <a:ext cx="4940071" cy="240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73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09846DC-EA83-5E6E-CD10-2DB8CE739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864" y="3847654"/>
            <a:ext cx="4948666" cy="2725632"/>
          </a:xfrm>
          <a:prstGeom prst="rect">
            <a:avLst/>
          </a:prstGeom>
        </p:spPr>
      </p:pic>
      <p:pic>
        <p:nvPicPr>
          <p:cNvPr id="11" name="Picture 10" descr="A picture containing calendar&#10;&#10;Description automatically generated">
            <a:extLst>
              <a:ext uri="{FF2B5EF4-FFF2-40B4-BE49-F238E27FC236}">
                <a16:creationId xmlns:a16="http://schemas.microsoft.com/office/drawing/2014/main" id="{400E4A3D-9F95-F50C-D6DC-A3A46F655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40" y="3847654"/>
            <a:ext cx="4929334" cy="272563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26BC9D7-7494-6B1B-C516-5A58344C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Transfer Learning – VGG16 (</a:t>
            </a:r>
            <a:r>
              <a:rPr lang="fr-FR" dirty="0" err="1"/>
              <a:t>pre</a:t>
            </a:r>
            <a:r>
              <a:rPr lang="fr-FR" dirty="0"/>
              <a:t>-entrainé sur </a:t>
            </a:r>
            <a:r>
              <a:rPr lang="fr-FR" dirty="0" err="1"/>
              <a:t>ImageNet</a:t>
            </a:r>
            <a:r>
              <a:rPr lang="fr-FR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6F9837-E031-0313-F487-C78C414357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Transfer Learning (</a:t>
            </a:r>
            <a:r>
              <a:rPr lang="fr-FR" dirty="0" err="1"/>
              <a:t>Extract</a:t>
            </a:r>
            <a:r>
              <a:rPr lang="fr-FR" dirty="0"/>
              <a:t> </a:t>
            </a:r>
            <a:r>
              <a:rPr lang="fr-FR" dirty="0" err="1"/>
              <a:t>Features</a:t>
            </a:r>
            <a:r>
              <a:rPr lang="fr-FR" dirty="0"/>
              <a:t>)</a:t>
            </a:r>
          </a:p>
          <a:p>
            <a:r>
              <a:rPr lang="fr-FR" dirty="0"/>
              <a:t>ARI = 0.45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A720BB-2E60-F387-CE96-9AAF6596CD5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Transfer Learning (Fine Tune)</a:t>
            </a:r>
          </a:p>
          <a:p>
            <a:r>
              <a:rPr lang="fr-FR" dirty="0"/>
              <a:t>ARI = 0.50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565B1-3BD1-47CC-BA9A-4BE6291E8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32</a:t>
            </a:fld>
            <a:endParaRPr lang="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4FD7FF-B3DA-C58F-34D6-D158F0378E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62"/>
          <a:stretch/>
        </p:blipFill>
        <p:spPr>
          <a:xfrm>
            <a:off x="509255" y="1821735"/>
            <a:ext cx="5128704" cy="19188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B07A30-3121-299B-C6FA-B43FD01C5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019"/>
          <a:stretch/>
        </p:blipFill>
        <p:spPr>
          <a:xfrm>
            <a:off x="6049059" y="1894928"/>
            <a:ext cx="4703822" cy="17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657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E237-ECF8-4875-B663-B5F7849D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Sommaire – classification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0B022-B58A-CA89-D898-1335DBF5B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400" dirty="0"/>
              <a:t>Semi-Supervisée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8096E-1601-8272-2C07-BA0070F2D6D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400" dirty="0"/>
              <a:t>Supervisée</a:t>
            </a:r>
          </a:p>
          <a:p>
            <a:pPr marL="107950" indent="0">
              <a:buNone/>
            </a:pPr>
            <a:endParaRPr lang="fr-FR" sz="2400" dirty="0"/>
          </a:p>
          <a:p>
            <a:r>
              <a:rPr lang="fr-FR" sz="2400" dirty="0"/>
              <a:t>CNN: seulement nos propres images </a:t>
            </a:r>
            <a:r>
              <a:rPr lang="fr-FR" sz="2400" dirty="0">
                <a:sym typeface="Wingdings" panose="05000000000000000000" pitchFamily="2" charset="2"/>
              </a:rPr>
              <a:t> </a:t>
            </a:r>
            <a:r>
              <a:rPr lang="fr-FR" sz="2400" dirty="0" err="1">
                <a:sym typeface="Wingdings" panose="05000000000000000000" pitchFamily="2" charset="2"/>
              </a:rPr>
              <a:t>overfitting</a:t>
            </a:r>
            <a:r>
              <a:rPr lang="fr-FR" sz="2400" dirty="0">
                <a:sym typeface="Wingdings" panose="05000000000000000000" pitchFamily="2" charset="2"/>
              </a:rPr>
              <a:t> des produits existants</a:t>
            </a:r>
            <a:endParaRPr lang="fr-FR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9B4D6-DE50-4C80-AA3D-BEC62641F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 smtClean="0"/>
              <a:pPr lvl="0"/>
              <a:t>33</a:t>
            </a:fld>
            <a:endParaRPr lang="fr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6CD0F9E-ED7F-48F0-280E-FA9C52D27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941972"/>
              </p:ext>
            </p:extLst>
          </p:nvPr>
        </p:nvGraphicFramePr>
        <p:xfrm>
          <a:off x="830217" y="4158113"/>
          <a:ext cx="4300583" cy="118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7448">
                  <a:extLst>
                    <a:ext uri="{9D8B030D-6E8A-4147-A177-3AD203B41FA5}">
                      <a16:colId xmlns:a16="http://schemas.microsoft.com/office/drawing/2014/main" val="880402000"/>
                    </a:ext>
                  </a:extLst>
                </a:gridCol>
                <a:gridCol w="1383135">
                  <a:extLst>
                    <a:ext uri="{9D8B030D-6E8A-4147-A177-3AD203B41FA5}">
                      <a16:colId xmlns:a16="http://schemas.microsoft.com/office/drawing/2014/main" val="3041304056"/>
                    </a:ext>
                  </a:extLst>
                </a:gridCol>
              </a:tblGrid>
              <a:tr h="407200">
                <a:tc>
                  <a:txBody>
                    <a:bodyPr/>
                    <a:lstStyle/>
                    <a:p>
                      <a:r>
                        <a:rPr lang="fr-FR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02174"/>
                  </a:ext>
                </a:extLst>
              </a:tr>
              <a:tr h="407200">
                <a:tc>
                  <a:txBody>
                    <a:bodyPr/>
                    <a:lstStyle/>
                    <a:p>
                      <a:r>
                        <a:rPr lang="fr-FR" sz="1800" dirty="0"/>
                        <a:t>VGG-16 pré-entrainé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3832"/>
                  </a:ext>
                </a:extLst>
              </a:tr>
              <a:tr h="366217">
                <a:tc>
                  <a:txBody>
                    <a:bodyPr/>
                    <a:lstStyle/>
                    <a:p>
                      <a:r>
                        <a:rPr lang="fr-FR" sz="1800" dirty="0"/>
                        <a:t>VGG-16 (moins</a:t>
                      </a:r>
                      <a:r>
                        <a:rPr lang="fr-FR" sz="1800" baseline="0" dirty="0"/>
                        <a:t> 2 couches)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665710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66DBC92-B913-905A-3E6B-B29616848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787279"/>
              </p:ext>
            </p:extLst>
          </p:nvPr>
        </p:nvGraphicFramePr>
        <p:xfrm>
          <a:off x="830217" y="1948984"/>
          <a:ext cx="4300583" cy="13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5717">
                  <a:extLst>
                    <a:ext uri="{9D8B030D-6E8A-4147-A177-3AD203B41FA5}">
                      <a16:colId xmlns:a16="http://schemas.microsoft.com/office/drawing/2014/main" val="880402000"/>
                    </a:ext>
                  </a:extLst>
                </a:gridCol>
                <a:gridCol w="1414866">
                  <a:extLst>
                    <a:ext uri="{9D8B030D-6E8A-4147-A177-3AD203B41FA5}">
                      <a16:colId xmlns:a16="http://schemas.microsoft.com/office/drawing/2014/main" val="3041304056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0217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SIFT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383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ORB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6657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369499A-8117-27D2-E00A-333A80D58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689680"/>
              </p:ext>
            </p:extLst>
          </p:nvPr>
        </p:nvGraphicFramePr>
        <p:xfrm>
          <a:off x="6771378" y="3648050"/>
          <a:ext cx="4197691" cy="13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2565">
                  <a:extLst>
                    <a:ext uri="{9D8B030D-6E8A-4147-A177-3AD203B41FA5}">
                      <a16:colId xmlns:a16="http://schemas.microsoft.com/office/drawing/2014/main" val="880402000"/>
                    </a:ext>
                  </a:extLst>
                </a:gridCol>
                <a:gridCol w="1115126">
                  <a:extLst>
                    <a:ext uri="{9D8B030D-6E8A-4147-A177-3AD203B41FA5}">
                      <a16:colId xmlns:a16="http://schemas.microsoft.com/office/drawing/2014/main" val="3041304056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ARI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02174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Transfer Learning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383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Transfer Learning + Fine tune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66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292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 dirty="0">
                <a:latin typeface="Montserrat"/>
                <a:ea typeface="Montserrat"/>
                <a:cs typeface="Montserrat"/>
                <a:sym typeface="Montserrat"/>
              </a:rPr>
              <a:t>04 Texte + Images</a:t>
            </a:r>
            <a:endParaRPr dirty="0"/>
          </a:p>
        </p:txBody>
      </p:sp>
      <p:sp>
        <p:nvSpPr>
          <p:cNvPr id="366" name="Google Shape;36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34</a:t>
            </a:fld>
            <a:endParaRPr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F5F427E-90DD-982C-AA5F-F62B7343D9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982807FD-C3E3-6460-C7EA-5EBA8F085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90" y="2775857"/>
            <a:ext cx="8895105" cy="3381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FA15A0-3B56-426B-73B4-860EF110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Clustering non-supervisée sur </a:t>
            </a:r>
            <a:r>
              <a:rPr lang="fr-FR" dirty="0" err="1"/>
              <a:t>features</a:t>
            </a:r>
            <a:r>
              <a:rPr lang="fr-FR" dirty="0"/>
              <a:t> des textes et images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C245CC-18DF-054A-E427-529B240C4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50" y="764513"/>
            <a:ext cx="11360700" cy="5802900"/>
          </a:xfrm>
        </p:spPr>
        <p:txBody>
          <a:bodyPr/>
          <a:lstStyle/>
          <a:p>
            <a:pPr marL="76200" indent="0">
              <a:buNone/>
            </a:pPr>
            <a:r>
              <a:rPr lang="fr-FR" sz="2800" dirty="0"/>
              <a:t>ARI = 0.70 </a:t>
            </a:r>
          </a:p>
          <a:p>
            <a:pPr marL="76200" indent="0">
              <a:buNone/>
            </a:pPr>
            <a:r>
              <a:rPr lang="fr-FR" sz="2800" dirty="0"/>
              <a:t>K = 8</a:t>
            </a:r>
          </a:p>
          <a:p>
            <a:pPr marL="76200" indent="0">
              <a:buNone/>
            </a:pPr>
            <a:r>
              <a:rPr lang="fr-FR" sz="1200" i="1" dirty="0"/>
              <a:t>(attribution des clusters 2 et 5 à </a:t>
            </a:r>
            <a:r>
              <a:rPr lang="fr-FR" sz="1200" i="1" dirty="0" err="1"/>
              <a:t>Kitchen</a:t>
            </a:r>
            <a:r>
              <a:rPr lang="fr-FR" sz="1200" i="1" dirty="0"/>
              <a:t> &amp; </a:t>
            </a:r>
            <a:r>
              <a:rPr lang="fr-FR" sz="1200" i="1" dirty="0" err="1"/>
              <a:t>Dining</a:t>
            </a:r>
            <a:r>
              <a:rPr lang="fr-FR" sz="1200" i="1" dirty="0"/>
              <a:t>)</a:t>
            </a:r>
            <a:endParaRPr lang="fr-FR" sz="2400" i="1" dirty="0"/>
          </a:p>
          <a:p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43B635-ED92-CE6E-64CB-42EBD20BCD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35</a:t>
            </a:fld>
            <a:endParaRPr lang="f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1A2806-D8F4-0AB1-F0BC-A8D82226BFF7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1026455" y="3258188"/>
            <a:ext cx="1" cy="249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F8B4FF-CE3F-6342-5FF5-EA2D6EE666AD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flipH="1">
            <a:off x="2966291" y="3242421"/>
            <a:ext cx="1" cy="254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623CFF-7C3B-D8D8-C5C8-9A47406DC8F9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2966291" y="3805054"/>
            <a:ext cx="0" cy="264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FE6841-73F5-E313-38DA-2C6FB9F28BE8}"/>
              </a:ext>
            </a:extLst>
          </p:cNvPr>
          <p:cNvCxnSpPr>
            <a:cxnSpLocks/>
            <a:stCxn id="10" idx="2"/>
            <a:endCxn id="12" idx="3"/>
          </p:cNvCxnSpPr>
          <p:nvPr/>
        </p:nvCxnSpPr>
        <p:spPr>
          <a:xfrm rot="5400000">
            <a:off x="2485756" y="4564948"/>
            <a:ext cx="668046" cy="29302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2">
            <a:extLst>
              <a:ext uri="{FF2B5EF4-FFF2-40B4-BE49-F238E27FC236}">
                <a16:creationId xmlns:a16="http://schemas.microsoft.com/office/drawing/2014/main" id="{874E919C-F163-4040-A48E-0F8DFD6BE657}"/>
              </a:ext>
            </a:extLst>
          </p:cNvPr>
          <p:cNvCxnSpPr>
            <a:cxnSpLocks/>
            <a:stCxn id="8" idx="2"/>
            <a:endCxn id="12" idx="1"/>
          </p:cNvCxnSpPr>
          <p:nvPr/>
        </p:nvCxnSpPr>
        <p:spPr>
          <a:xfrm rot="16200000" flipH="1">
            <a:off x="796551" y="4611791"/>
            <a:ext cx="663595" cy="2037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BEB91D8-0694-216C-E9A2-AF4BC65EED01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1026455" y="3815163"/>
            <a:ext cx="0" cy="258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A537EA-A467-3C76-B516-77190A1C708E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951754" y="5307093"/>
            <a:ext cx="0" cy="17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787582-94A7-3A81-6F80-8D449BAB51E0}"/>
              </a:ext>
            </a:extLst>
          </p:cNvPr>
          <p:cNvGrpSpPr/>
          <p:nvPr/>
        </p:nvGrpSpPr>
        <p:grpSpPr>
          <a:xfrm>
            <a:off x="261662" y="2503757"/>
            <a:ext cx="3469422" cy="3976215"/>
            <a:chOff x="163690" y="2215537"/>
            <a:chExt cx="3469422" cy="397621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3B8A4EC-D8ED-586E-6ACA-EB3C455F5E3A}"/>
                </a:ext>
              </a:extLst>
            </p:cNvPr>
            <p:cNvGrpSpPr/>
            <p:nvPr/>
          </p:nvGrpSpPr>
          <p:grpSpPr>
            <a:xfrm>
              <a:off x="163690" y="2231304"/>
              <a:ext cx="1529586" cy="1862364"/>
              <a:chOff x="7423612" y="669870"/>
              <a:chExt cx="1529586" cy="1862364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5C8FE5-90BA-A347-FCD9-F44EEB355FE8}"/>
                  </a:ext>
                </a:extLst>
              </p:cNvPr>
              <p:cNvSpPr txBox="1"/>
              <p:nvPr/>
            </p:nvSpPr>
            <p:spPr>
              <a:xfrm>
                <a:off x="7549449" y="669870"/>
                <a:ext cx="1277914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fr-FR" dirty="0"/>
                  <a:t>1382 </a:t>
                </a:r>
                <a:r>
                  <a:rPr lang="fr-FR" dirty="0" err="1"/>
                  <a:t>features</a:t>
                </a:r>
                <a:endParaRPr lang="fr-FR" dirty="0"/>
              </a:p>
              <a:p>
                <a:pPr algn="ctr"/>
                <a:r>
                  <a:rPr lang="fr-FR" dirty="0"/>
                  <a:t> textes</a:t>
                </a:r>
              </a:p>
              <a:p>
                <a:pPr algn="ctr"/>
                <a:r>
                  <a:rPr lang="fr-FR" dirty="0"/>
                  <a:t> (TF-IDF)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A608A0-CAE8-E830-9D78-3C0C8CF13A82}"/>
                  </a:ext>
                </a:extLst>
              </p:cNvPr>
              <p:cNvSpPr txBox="1"/>
              <p:nvPr/>
            </p:nvSpPr>
            <p:spPr>
              <a:xfrm>
                <a:off x="7454069" y="2224457"/>
                <a:ext cx="1468672" cy="30777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fr-FR" dirty="0"/>
                  <a:t>Standard </a:t>
                </a:r>
                <a:r>
                  <a:rPr lang="fr-FR" dirty="0" err="1"/>
                  <a:t>Scalar</a:t>
                </a:r>
                <a:endParaRPr lang="fr-FR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F6A95A-430D-ACEC-5D2D-31D0F21F990F}"/>
                  </a:ext>
                </a:extLst>
              </p:cNvPr>
              <p:cNvSpPr txBox="1"/>
              <p:nvPr/>
            </p:nvSpPr>
            <p:spPr>
              <a:xfrm>
                <a:off x="7423612" y="1657732"/>
                <a:ext cx="1529586" cy="30777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fr-FR" dirty="0"/>
                  <a:t>Reduction (PCA)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3D0F217-9F92-8F6B-70A6-A922F0D7666A}"/>
                </a:ext>
              </a:extLst>
            </p:cNvPr>
            <p:cNvGrpSpPr/>
            <p:nvPr/>
          </p:nvGrpSpPr>
          <p:grpSpPr>
            <a:xfrm>
              <a:off x="2103526" y="2215537"/>
              <a:ext cx="1529586" cy="1873680"/>
              <a:chOff x="10017823" y="658554"/>
              <a:chExt cx="1529586" cy="187368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D74106-D385-4930-5CEA-D2AB83418A6E}"/>
                  </a:ext>
                </a:extLst>
              </p:cNvPr>
              <p:cNvSpPr txBox="1"/>
              <p:nvPr/>
            </p:nvSpPr>
            <p:spPr>
              <a:xfrm>
                <a:off x="10143660" y="658554"/>
                <a:ext cx="1277914" cy="7386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fr-FR" dirty="0"/>
                  <a:t>4096 </a:t>
                </a:r>
                <a:r>
                  <a:rPr lang="fr-FR" dirty="0" err="1"/>
                  <a:t>features</a:t>
                </a:r>
                <a:endParaRPr lang="fr-FR" dirty="0"/>
              </a:p>
              <a:p>
                <a:pPr algn="ctr"/>
                <a:r>
                  <a:rPr lang="fr-FR" dirty="0"/>
                  <a:t> images </a:t>
                </a:r>
              </a:p>
              <a:p>
                <a:pPr algn="ctr"/>
                <a:r>
                  <a:rPr lang="fr-FR" dirty="0"/>
                  <a:t>(VGG16 -2)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16B9B0-C2A7-CE95-ACCB-F54B0B2A40ED}"/>
                  </a:ext>
                </a:extLst>
              </p:cNvPr>
              <p:cNvSpPr txBox="1"/>
              <p:nvPr/>
            </p:nvSpPr>
            <p:spPr>
              <a:xfrm>
                <a:off x="10048280" y="2224457"/>
                <a:ext cx="1468672" cy="30777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fr-FR" dirty="0"/>
                  <a:t>Standard </a:t>
                </a:r>
                <a:r>
                  <a:rPr lang="fr-FR" dirty="0" err="1"/>
                  <a:t>Scalar</a:t>
                </a:r>
                <a:endParaRPr lang="fr-FR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570A4F-428C-C55F-FE73-E9FA02D80457}"/>
                  </a:ext>
                </a:extLst>
              </p:cNvPr>
              <p:cNvSpPr txBox="1"/>
              <p:nvPr/>
            </p:nvSpPr>
            <p:spPr>
              <a:xfrm>
                <a:off x="10017823" y="1652074"/>
                <a:ext cx="1529586" cy="30777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fr-FR" dirty="0"/>
                  <a:t>Reduction (PCA)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B2231F9-9057-B5E2-9C29-9C738B649A9E}"/>
                </a:ext>
              </a:extLst>
            </p:cNvPr>
            <p:cNvGrpSpPr/>
            <p:nvPr/>
          </p:nvGrpSpPr>
          <p:grpSpPr>
            <a:xfrm>
              <a:off x="1093798" y="4495653"/>
              <a:ext cx="1519968" cy="1696099"/>
              <a:chOff x="8766373" y="2084806"/>
              <a:chExt cx="1519968" cy="169609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EFF84F-F10E-C98A-5FE0-0F3206A91DF2}"/>
                  </a:ext>
                </a:extLst>
              </p:cNvPr>
              <p:cNvSpPr txBox="1"/>
              <p:nvPr/>
            </p:nvSpPr>
            <p:spPr>
              <a:xfrm>
                <a:off x="8804845" y="2084806"/>
                <a:ext cx="1443024" cy="5232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fr-FR" dirty="0"/>
                  <a:t>570 </a:t>
                </a:r>
                <a:r>
                  <a:rPr lang="fr-FR" dirty="0" err="1"/>
                  <a:t>features</a:t>
                </a:r>
                <a:r>
                  <a:rPr lang="fr-FR" dirty="0"/>
                  <a:t> </a:t>
                </a:r>
              </a:p>
              <a:p>
                <a:pPr algn="ctr"/>
                <a:r>
                  <a:rPr lang="fr-FR" dirty="0"/>
                  <a:t>textes + images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94F2DD-0BBE-6689-E7F0-FD0EE081F3CA}"/>
                  </a:ext>
                </a:extLst>
              </p:cNvPr>
              <p:cNvSpPr txBox="1"/>
              <p:nvPr/>
            </p:nvSpPr>
            <p:spPr>
              <a:xfrm>
                <a:off x="8766373" y="2778967"/>
                <a:ext cx="1519968" cy="30777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fr-FR" dirty="0"/>
                  <a:t>Reduction TSNE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800D0E-BC94-2F81-242C-7EABCD0CCBF3}"/>
                  </a:ext>
                </a:extLst>
              </p:cNvPr>
              <p:cNvSpPr txBox="1"/>
              <p:nvPr/>
            </p:nvSpPr>
            <p:spPr>
              <a:xfrm>
                <a:off x="8796830" y="3257685"/>
                <a:ext cx="1459054" cy="52322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 anchor="ctr" anchorCtr="0">
                <a:spAutoFit/>
              </a:bodyPr>
              <a:lstStyle/>
              <a:p>
                <a:pPr algn="ctr"/>
                <a:r>
                  <a:rPr lang="fr-FR" dirty="0"/>
                  <a:t>Cluster </a:t>
                </a:r>
                <a:r>
                  <a:rPr lang="fr-FR" dirty="0" err="1"/>
                  <a:t>Kmeans</a:t>
                </a:r>
                <a:endParaRPr lang="fr-FR" dirty="0"/>
              </a:p>
              <a:p>
                <a:pPr algn="ctr"/>
                <a:r>
                  <a:rPr lang="fr-FR" dirty="0"/>
                  <a:t>non supervisée</a:t>
                </a:r>
              </a:p>
            </p:txBody>
          </p:sp>
        </p:grp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928C06-5438-6E2A-7B4C-C5DC8294674A}"/>
              </a:ext>
            </a:extLst>
          </p:cNvPr>
          <p:cNvCxnSpPr>
            <a:cxnSpLocks/>
            <a:stCxn id="13" idx="2"/>
            <a:endCxn id="35" idx="0"/>
          </p:cNvCxnSpPr>
          <p:nvPr/>
        </p:nvCxnSpPr>
        <p:spPr>
          <a:xfrm>
            <a:off x="1951754" y="5785811"/>
            <a:ext cx="0" cy="170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788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6609-7B95-4181-9C4A-2DB1B2AF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Clustering Images + Textes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C8820F-0F41-D581-AB7F-74A678E86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F2E99A-3853-5E12-958C-29D472D32E5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374166" y="992000"/>
            <a:ext cx="4402133" cy="5312100"/>
          </a:xfrm>
        </p:spPr>
        <p:txBody>
          <a:bodyPr/>
          <a:lstStyle/>
          <a:p>
            <a:r>
              <a:rPr lang="fr-FR" dirty="0"/>
              <a:t>ARI = 0.70</a:t>
            </a:r>
          </a:p>
          <a:p>
            <a:r>
              <a:rPr lang="fr-FR" dirty="0" err="1"/>
              <a:t>Accuracy</a:t>
            </a:r>
            <a:r>
              <a:rPr lang="fr-FR" dirty="0"/>
              <a:t> = 0.84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D71D5-37B1-4DBA-B26D-DA31D4EE4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36</a:t>
            </a:fld>
            <a:endParaRPr lang="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FDA89-A6B7-9776-435E-80C2CDEDE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49" y="1785258"/>
            <a:ext cx="4724761" cy="1740323"/>
          </a:xfrm>
          <a:prstGeom prst="rect">
            <a:avLst/>
          </a:prstGeom>
        </p:spPr>
      </p:pic>
      <p:pic>
        <p:nvPicPr>
          <p:cNvPr id="13" name="Picture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C816580-F3C0-4C36-17E8-E16DB3FA4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67" y="3642078"/>
            <a:ext cx="5002033" cy="2787694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212996B-1BCB-6410-2FF9-5ECF14762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87" y="915013"/>
            <a:ext cx="6904068" cy="53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2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dirty="0"/>
              <a:t>05 Conclusion et améliorations à faire</a:t>
            </a:r>
            <a:endParaRPr dirty="0"/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78078-3AF8-628C-C330-04D6239AE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C7EE8-9411-F658-975D-C86C34169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6200" indent="0">
              <a:buNone/>
            </a:pPr>
            <a:r>
              <a:rPr lang="fr-FR" dirty="0"/>
              <a:t>Classification (Non/Semi)-Supervisée</a:t>
            </a:r>
          </a:p>
          <a:p>
            <a:pPr marL="76200" indent="0">
              <a:buNone/>
            </a:pPr>
            <a:endParaRPr lang="fr-FR" dirty="0"/>
          </a:p>
          <a:p>
            <a:pPr marL="419100" indent="-342900"/>
            <a:r>
              <a:rPr lang="fr-FR" dirty="0"/>
              <a:t>Meilleur segmentation en 7 groupes de produits</a:t>
            </a:r>
          </a:p>
          <a:p>
            <a:pPr marL="419100" indent="-342900"/>
            <a:r>
              <a:rPr lang="fr-FR" dirty="0"/>
              <a:t>Catégories « Watches » et « Mugs » très distincts – facile à classifier</a:t>
            </a:r>
          </a:p>
          <a:p>
            <a:pPr marL="419100" indent="-342900"/>
            <a:r>
              <a:rPr lang="fr-FR" dirty="0"/>
              <a:t>Catégories « Baby Care » et « Home </a:t>
            </a:r>
            <a:r>
              <a:rPr lang="fr-FR" dirty="0" err="1"/>
              <a:t>Furnishing</a:t>
            </a:r>
            <a:r>
              <a:rPr lang="fr-FR" dirty="0"/>
              <a:t> » contient produits similaires</a:t>
            </a:r>
          </a:p>
          <a:p>
            <a:pPr marL="76200" indent="0">
              <a:buNone/>
            </a:pPr>
            <a:endParaRPr lang="fr-FR" dirty="0"/>
          </a:p>
          <a:p>
            <a:pPr marL="10795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1A4568-C73F-1B39-E152-9CC3097FDFF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Classification Supervisée</a:t>
            </a:r>
          </a:p>
          <a:p>
            <a:pPr marL="107950" indent="0">
              <a:buNone/>
            </a:pPr>
            <a:endParaRPr lang="fr-FR" dirty="0"/>
          </a:p>
          <a:p>
            <a:r>
              <a:rPr lang="fr-FR" dirty="0"/>
              <a:t>Utiliser la classification supervisée pour proposer des catégories quand la classification par image ou par texte n’est pas prédit avec confiance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17F330-C352-86D7-8A1B-4F37AAB92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73303"/>
              </p:ext>
            </p:extLst>
          </p:nvPr>
        </p:nvGraphicFramePr>
        <p:xfrm>
          <a:off x="280957" y="3957709"/>
          <a:ext cx="5467843" cy="2440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821">
                  <a:extLst>
                    <a:ext uri="{9D8B030D-6E8A-4147-A177-3AD203B41FA5}">
                      <a16:colId xmlns:a16="http://schemas.microsoft.com/office/drawing/2014/main" val="880402000"/>
                    </a:ext>
                  </a:extLst>
                </a:gridCol>
                <a:gridCol w="806116">
                  <a:extLst>
                    <a:ext uri="{9D8B030D-6E8A-4147-A177-3AD203B41FA5}">
                      <a16:colId xmlns:a16="http://schemas.microsoft.com/office/drawing/2014/main" val="3041304056"/>
                    </a:ext>
                  </a:extLst>
                </a:gridCol>
                <a:gridCol w="1106906">
                  <a:extLst>
                    <a:ext uri="{9D8B030D-6E8A-4147-A177-3AD203B41FA5}">
                      <a16:colId xmlns:a16="http://schemas.microsoft.com/office/drawing/2014/main" val="306948609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Meilleur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Accuracy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02174"/>
                  </a:ext>
                </a:extLst>
              </a:tr>
              <a:tr h="451404">
                <a:tc>
                  <a:txBody>
                    <a:bodyPr/>
                    <a:lstStyle/>
                    <a:p>
                      <a:r>
                        <a:rPr lang="fr-FR" sz="1800" dirty="0"/>
                        <a:t>Textes : TF-IDF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383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Images : VGG16 pré-entrainé, </a:t>
                      </a:r>
                      <a:r>
                        <a:rPr lang="fr-FR" sz="1800" dirty="0" err="1"/>
                        <a:t>features</a:t>
                      </a:r>
                      <a:r>
                        <a:rPr lang="fr-FR" sz="1800" dirty="0"/>
                        <a:t> de moins 2 couches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665710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Textes + Images </a:t>
                      </a:r>
                    </a:p>
                    <a:p>
                      <a:r>
                        <a:rPr lang="fr-FR" sz="1800" dirty="0"/>
                        <a:t>(combinaison des </a:t>
                      </a:r>
                      <a:r>
                        <a:rPr lang="fr-FR" sz="1800" dirty="0" err="1"/>
                        <a:t>features</a:t>
                      </a:r>
                      <a:r>
                        <a:rPr lang="fr-FR" sz="1800" dirty="0"/>
                        <a:t> des 2 </a:t>
                      </a:r>
                      <a:r>
                        <a:rPr lang="fr-FR" sz="1800" dirty="0" err="1"/>
                        <a:t>models</a:t>
                      </a:r>
                      <a:r>
                        <a:rPr lang="fr-FR" sz="1800" dirty="0"/>
                        <a:t> ci-dessus)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4907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DADF58-3F11-289C-712B-074A9D50B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929244"/>
              </p:ext>
            </p:extLst>
          </p:nvPr>
        </p:nvGraphicFramePr>
        <p:xfrm>
          <a:off x="6443200" y="3794540"/>
          <a:ext cx="5467843" cy="156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821">
                  <a:extLst>
                    <a:ext uri="{9D8B030D-6E8A-4147-A177-3AD203B41FA5}">
                      <a16:colId xmlns:a16="http://schemas.microsoft.com/office/drawing/2014/main" val="880402000"/>
                    </a:ext>
                  </a:extLst>
                </a:gridCol>
                <a:gridCol w="806116">
                  <a:extLst>
                    <a:ext uri="{9D8B030D-6E8A-4147-A177-3AD203B41FA5}">
                      <a16:colId xmlns:a16="http://schemas.microsoft.com/office/drawing/2014/main" val="3041304056"/>
                    </a:ext>
                  </a:extLst>
                </a:gridCol>
                <a:gridCol w="1106906">
                  <a:extLst>
                    <a:ext uri="{9D8B030D-6E8A-4147-A177-3AD203B41FA5}">
                      <a16:colId xmlns:a16="http://schemas.microsoft.com/office/drawing/2014/main" val="3069486093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fr-FR" sz="1800" dirty="0"/>
                        <a:t>Meilleur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ARI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/>
                        <a:t>Accuracy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102174"/>
                  </a:ext>
                </a:extLst>
              </a:tr>
              <a:tr h="4514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dirty="0"/>
                        <a:t>Textes : CNN sur TF-IDF </a:t>
                      </a:r>
                      <a:r>
                        <a:rPr lang="fr-FR" sz="1800" dirty="0" err="1"/>
                        <a:t>vectors</a:t>
                      </a:r>
                      <a:r>
                        <a:rPr lang="fr-FR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2423832"/>
                  </a:ext>
                </a:extLst>
              </a:tr>
              <a:tr h="676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800" dirty="0"/>
                        <a:t>Images : VGG16 Transfer Learning + Fine tune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66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569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Améliorations à faire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A7CDC-7931-4F06-8FDF-5F4EBA628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400" dirty="0"/>
              <a:t>Textes</a:t>
            </a:r>
          </a:p>
          <a:p>
            <a:r>
              <a:rPr lang="fr-FR" dirty="0"/>
              <a:t>Prétraitement – supprimer les descriptions en double</a:t>
            </a:r>
          </a:p>
          <a:p>
            <a:endParaRPr lang="fr-FR" dirty="0"/>
          </a:p>
          <a:p>
            <a:r>
              <a:rPr lang="fr-FR" dirty="0"/>
              <a:t>Classification Supervisée</a:t>
            </a:r>
          </a:p>
          <a:p>
            <a:pPr lvl="1"/>
            <a:r>
              <a:rPr lang="fr-FR" dirty="0" err="1"/>
              <a:t>WordEmbedding</a:t>
            </a:r>
            <a:r>
              <a:rPr lang="fr-FR" dirty="0"/>
              <a:t> avec Universal </a:t>
            </a:r>
            <a:r>
              <a:rPr lang="fr-FR" dirty="0" err="1"/>
              <a:t>Sequence</a:t>
            </a:r>
            <a:r>
              <a:rPr lang="fr-FR" dirty="0"/>
              <a:t> Encoder 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761070-8D43-B394-EE9E-034B4DC8D6E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400" dirty="0"/>
              <a:t>Images</a:t>
            </a:r>
            <a:endParaRPr lang="fr-FR" dirty="0"/>
          </a:p>
          <a:p>
            <a:r>
              <a:rPr lang="fr-FR" dirty="0" err="1"/>
              <a:t>Regularization</a:t>
            </a:r>
            <a:endParaRPr lang="fr-FR" dirty="0"/>
          </a:p>
          <a:p>
            <a:pPr lvl="1"/>
            <a:r>
              <a:rPr lang="fr-FR" dirty="0"/>
              <a:t>Augmentation des images</a:t>
            </a:r>
          </a:p>
          <a:p>
            <a:pPr lvl="1"/>
            <a:r>
              <a:rPr lang="fr-FR" dirty="0"/>
              <a:t>Plus d’</a:t>
            </a:r>
            <a:r>
              <a:rPr lang="fr-FR" dirty="0" err="1"/>
              <a:t>echantillons</a:t>
            </a:r>
            <a:endParaRPr lang="fr-FR" dirty="0"/>
          </a:p>
          <a:p>
            <a:endParaRPr lang="fr-FR" dirty="0"/>
          </a:p>
          <a:p>
            <a:r>
              <a:rPr lang="fr-FR" dirty="0"/>
              <a:t>Transfer Learning </a:t>
            </a:r>
          </a:p>
          <a:p>
            <a:pPr lvl="1"/>
            <a:r>
              <a:rPr lang="fr-FR" dirty="0"/>
              <a:t>Tuning des hyperparamètres</a:t>
            </a:r>
          </a:p>
          <a:p>
            <a:pPr lvl="1"/>
            <a:r>
              <a:rPr lang="fr-FR" dirty="0"/>
              <a:t>Optimisation de choix des couches</a:t>
            </a:r>
          </a:p>
          <a:p>
            <a:pPr lvl="1"/>
            <a:endParaRPr lang="fr-FR" dirty="0"/>
          </a:p>
          <a:p>
            <a:pPr marL="584200" lvl="1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sz="2400" dirty="0"/>
              <a:t>Textes + Images</a:t>
            </a:r>
            <a:endParaRPr lang="fr-FR" dirty="0"/>
          </a:p>
          <a:p>
            <a:r>
              <a:rPr lang="fr-FR" dirty="0"/>
              <a:t>Construction d’un model CNN pour classification supervisée</a:t>
            </a:r>
          </a:p>
          <a:p>
            <a:pPr lvl="1"/>
            <a:endParaRPr lang="fr-FR" dirty="0"/>
          </a:p>
          <a:p>
            <a:pPr marL="107950" indent="0">
              <a:buNone/>
            </a:pPr>
            <a:endParaRPr lang="fr-FR"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39</a:t>
            </a:fld>
            <a:endParaRPr lang="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Mission - Classification automatique des biens</a:t>
            </a:r>
            <a:br>
              <a:rPr lang="fr-FR" dirty="0"/>
            </a:br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3723BD-0388-4CB8-B2F5-32DDFD09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5680400" cy="5225700"/>
          </a:xfrm>
        </p:spPr>
        <p:txBody>
          <a:bodyPr>
            <a:normAutofit/>
          </a:bodyPr>
          <a:lstStyle/>
          <a:p>
            <a:pPr marL="107950" indent="0">
              <a:lnSpc>
                <a:spcPct val="200000"/>
              </a:lnSpc>
              <a:buNone/>
            </a:pPr>
            <a:r>
              <a:rPr lang="fr-FR" sz="2800" dirty="0"/>
              <a:t>Etudier et démontrer</a:t>
            </a:r>
          </a:p>
          <a:p>
            <a:pPr>
              <a:lnSpc>
                <a:spcPct val="200000"/>
              </a:lnSpc>
            </a:pPr>
            <a:r>
              <a:rPr lang="fr-FR" sz="2000" dirty="0"/>
              <a:t>la </a:t>
            </a:r>
            <a:r>
              <a:rPr lang="fr-FR" sz="2000" b="1" dirty="0"/>
              <a:t>faisabilité d'un moteur de classification</a:t>
            </a:r>
            <a:endParaRPr lang="fr-FR" sz="2000" dirty="0"/>
          </a:p>
          <a:p>
            <a:pPr>
              <a:lnSpc>
                <a:spcPct val="200000"/>
              </a:lnSpc>
            </a:pPr>
            <a:r>
              <a:rPr lang="fr-FR" sz="2000" dirty="0"/>
              <a:t>entre </a:t>
            </a:r>
            <a:r>
              <a:rPr lang="fr-FR" sz="2000" b="1" dirty="0"/>
              <a:t>catégories,</a:t>
            </a:r>
            <a:r>
              <a:rPr lang="fr-FR" sz="2000" dirty="0"/>
              <a:t> </a:t>
            </a:r>
          </a:p>
          <a:p>
            <a:pPr>
              <a:lnSpc>
                <a:spcPct val="200000"/>
              </a:lnSpc>
            </a:pPr>
            <a:r>
              <a:rPr lang="fr-FR" sz="2000" dirty="0"/>
              <a:t>basé sur une </a:t>
            </a:r>
            <a:r>
              <a:rPr lang="fr-FR" sz="2000" b="1" dirty="0"/>
              <a:t>image</a:t>
            </a:r>
            <a:r>
              <a:rPr lang="fr-FR" sz="2000" dirty="0"/>
              <a:t> et une </a:t>
            </a:r>
            <a:r>
              <a:rPr lang="fr-FR" sz="2000" b="1" dirty="0"/>
              <a:t>description </a:t>
            </a:r>
            <a:r>
              <a:rPr lang="fr-FR" sz="2000" dirty="0"/>
              <a:t>pour chaque article (1050 articles)</a:t>
            </a:r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2"/>
          </p:nvPr>
        </p:nvSpPr>
        <p:spPr>
          <a:solidFill>
            <a:srgbClr val="D8FAF6">
              <a:alpha val="50196"/>
            </a:srgbClr>
          </a:solidFill>
          <a:ln w="28575">
            <a:solidFill>
              <a:schemeClr val="accent2"/>
            </a:solidFill>
          </a:ln>
        </p:spPr>
        <p:txBody>
          <a:bodyPr>
            <a:normAutofit lnSpcReduction="10000"/>
          </a:bodyPr>
          <a:lstStyle/>
          <a:p>
            <a:pPr marL="107950" indent="0">
              <a:buNone/>
            </a:pPr>
            <a:r>
              <a:rPr lang="fr-FR" sz="2800" b="1" dirty="0"/>
              <a:t>Démarches</a:t>
            </a:r>
          </a:p>
          <a:p>
            <a:pPr>
              <a:lnSpc>
                <a:spcPct val="160000"/>
              </a:lnSpc>
            </a:pPr>
            <a:r>
              <a:rPr lang="fr-FR" sz="2000" b="1" dirty="0"/>
              <a:t>réalise un </a:t>
            </a:r>
            <a:r>
              <a:rPr lang="fr-FR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prétraitement</a:t>
            </a:r>
            <a:r>
              <a:rPr lang="fr-FR" sz="2000" dirty="0"/>
              <a:t> des descriptions des produits et des images, </a:t>
            </a:r>
          </a:p>
          <a:p>
            <a:pPr>
              <a:lnSpc>
                <a:spcPct val="160000"/>
              </a:lnSpc>
            </a:pPr>
            <a:r>
              <a:rPr lang="fr-FR" sz="2000" b="1" dirty="0">
                <a:solidFill>
                  <a:schemeClr val="accent6">
                    <a:lumMod val="50000"/>
                  </a:schemeClr>
                </a:solidFill>
              </a:rPr>
              <a:t>réduction de dimension</a:t>
            </a:r>
            <a:r>
              <a:rPr lang="fr-FR" sz="2000" dirty="0"/>
              <a:t>, </a:t>
            </a:r>
          </a:p>
          <a:p>
            <a:pPr>
              <a:lnSpc>
                <a:spcPct val="160000"/>
              </a:lnSpc>
            </a:pPr>
            <a:r>
              <a:rPr lang="fr-FR" sz="2000" b="1" dirty="0">
                <a:solidFill>
                  <a:srgbClr val="00B050"/>
                </a:solidFill>
              </a:rPr>
              <a:t>clustering</a:t>
            </a:r>
            <a:r>
              <a:rPr lang="fr-FR" sz="2000" dirty="0"/>
              <a:t>, </a:t>
            </a:r>
          </a:p>
          <a:p>
            <a:pPr>
              <a:lnSpc>
                <a:spcPct val="160000"/>
              </a:lnSpc>
            </a:pPr>
            <a:r>
              <a:rPr lang="fr-FR" sz="2000" dirty="0"/>
              <a:t>présenter graphiquement (2D), </a:t>
            </a:r>
          </a:p>
          <a:p>
            <a:pPr>
              <a:lnSpc>
                <a:spcPct val="160000"/>
              </a:lnSpc>
            </a:pPr>
            <a:r>
              <a:rPr lang="fr-FR" sz="2000" b="1" dirty="0">
                <a:solidFill>
                  <a:schemeClr val="bg2"/>
                </a:solidFill>
              </a:rPr>
              <a:t>calcul de similarité </a:t>
            </a:r>
            <a:r>
              <a:rPr lang="fr-FR" sz="2000" dirty="0"/>
              <a:t>entre les catégories réelles et les clusters.</a:t>
            </a:r>
          </a:p>
          <a:p>
            <a:pPr>
              <a:lnSpc>
                <a:spcPct val="160000"/>
              </a:lnSpc>
            </a:pPr>
            <a:r>
              <a:rPr lang="fr-FR" sz="2000" dirty="0"/>
              <a:t>illustre que </a:t>
            </a:r>
            <a:r>
              <a:rPr lang="fr-FR" sz="2000" b="1" dirty="0"/>
              <a:t>les caractéristiques extraites </a:t>
            </a:r>
            <a:r>
              <a:rPr lang="fr-FR" sz="2000" dirty="0"/>
              <a:t>permettent de </a:t>
            </a:r>
            <a:r>
              <a:rPr lang="fr-FR" sz="2000" b="1" dirty="0"/>
              <a:t>regrouper des produits </a:t>
            </a:r>
            <a:r>
              <a:rPr lang="fr-FR" sz="2000" dirty="0"/>
              <a:t>de même catégorie.</a:t>
            </a:r>
          </a:p>
          <a:p>
            <a:pPr lvl="1"/>
            <a:endParaRPr lang="fr-FR" dirty="0"/>
          </a:p>
          <a:p>
            <a:pPr lvl="0"/>
            <a:endParaRPr lang="fr-FR"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4</a:t>
            </a:fld>
            <a:endParaRPr lang="f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405" name="Google Shape;405;p3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lvl="0" indent="0">
              <a:buNone/>
            </a:pP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images: Mark Creasey</a:t>
            </a:r>
          </a:p>
          <a:p>
            <a:pPr lvl="0"/>
            <a:r>
              <a:rPr lang="fr-FR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mrcreasey@gmail.com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0"/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0"/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Merci !</a:t>
            </a:r>
          </a:p>
        </p:txBody>
      </p:sp>
      <p:sp>
        <p:nvSpPr>
          <p:cNvPr id="406" name="Google Shape;406;p3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40</a:t>
            </a:fld>
            <a:endParaRPr lang="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latin typeface="+mn-lt"/>
              </a:rPr>
              <a:t>Interprétation de la problématique</a:t>
            </a:r>
            <a:br>
              <a:rPr lang="fr-FR" dirty="0">
                <a:latin typeface="+mn-lt"/>
              </a:rPr>
            </a:br>
            <a:endParaRPr lang="fr-FR" dirty="0">
              <a:latin typeface="+mn-lt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3723BD-0388-4CB8-B2F5-32DDFD09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51" y="950371"/>
            <a:ext cx="2039528" cy="3572468"/>
          </a:xfrm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107950" indent="0">
              <a:lnSpc>
                <a:spcPct val="100000"/>
              </a:lnSpc>
              <a:buNone/>
            </a:pPr>
            <a:r>
              <a:rPr lang="fr-FR" sz="2400" b="1" dirty="0">
                <a:latin typeface="+mn-lt"/>
              </a:rPr>
              <a:t>Données</a:t>
            </a:r>
            <a:endParaRPr lang="fr-FR" sz="2400" dirty="0">
              <a:latin typeface="+mn-lt"/>
            </a:endParaRPr>
          </a:p>
          <a:p>
            <a:pPr marL="342900" lvl="0" indent="-3429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id</a:t>
            </a: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fr-FR" sz="1600" dirty="0" err="1">
                <a:effectLst/>
                <a:highlight>
                  <a:srgbClr val="FFCCFF"/>
                </a:highlight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category_tree</a:t>
            </a:r>
            <a:endParaRPr lang="fr-FR" sz="1600" dirty="0">
              <a:effectLst/>
              <a:highlight>
                <a:srgbClr val="FFCCFF"/>
              </a:highlight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fr-FR" sz="1600" dirty="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url</a:t>
            </a:r>
            <a:endParaRPr lang="fr-FR" sz="16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chemeClr val="accent5">
                    <a:lumMod val="75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brand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fr-FR" sz="1600" b="1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product_name</a:t>
            </a:r>
            <a:endParaRPr lang="fr-FR" sz="1600" b="1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fr-FR" sz="1600" i="1" dirty="0" err="1">
                <a:solidFill>
                  <a:schemeClr val="tx1">
                    <a:lumMod val="90000"/>
                    <a:lumOff val="10000"/>
                  </a:schemeClr>
                </a:solidFill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specifications</a:t>
            </a:r>
            <a:endParaRPr lang="fr-FR" sz="1600" i="1" dirty="0">
              <a:solidFill>
                <a:schemeClr val="tx1">
                  <a:lumMod val="90000"/>
                  <a:lumOff val="10000"/>
                </a:schemeClr>
              </a:solidFill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highlight>
                  <a:srgbClr val="D6EBFF"/>
                </a:highlight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description</a:t>
            </a:r>
            <a:endParaRPr lang="fr-FR" sz="16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fr-FR" sz="1600" dirty="0" err="1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price</a:t>
            </a:r>
            <a:endParaRPr lang="fr-FR" sz="16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rating</a:t>
            </a:r>
            <a:endParaRPr lang="fr-FR" sz="1600" i="1" dirty="0">
              <a:solidFill>
                <a:schemeClr val="tx1">
                  <a:lumMod val="90000"/>
                  <a:lumOff val="10000"/>
                </a:schemeClr>
              </a:solidFill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highlight>
                  <a:srgbClr val="F0E1A7"/>
                </a:highlight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fr-FR" sz="1600" dirty="0">
                <a:effectLst/>
                <a:highlight>
                  <a:srgbClr val="F0E1A7"/>
                </a:highlight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mage</a:t>
            </a:r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2"/>
          </p:nvPr>
        </p:nvSpPr>
        <p:spPr>
          <a:xfrm>
            <a:off x="6904653" y="1082351"/>
            <a:ext cx="4683967" cy="5135272"/>
          </a:xfr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107950" lvl="0" indent="0">
              <a:buNone/>
            </a:pPr>
            <a:r>
              <a:rPr lang="fr-FR" sz="2400" b="1" dirty="0">
                <a:latin typeface="+mn-lt"/>
              </a:rPr>
              <a:t>Catégorisation manuelle</a:t>
            </a:r>
          </a:p>
          <a:p>
            <a:pPr>
              <a:lnSpc>
                <a:spcPct val="160000"/>
              </a:lnSpc>
            </a:pPr>
            <a:r>
              <a:rPr lang="fr-FR" sz="2400" dirty="0">
                <a:latin typeface="+mn-lt"/>
              </a:rPr>
              <a:t>Prend du </a:t>
            </a:r>
            <a:r>
              <a:rPr lang="fr-FR" sz="2400" dirty="0">
                <a:solidFill>
                  <a:srgbClr val="FF0000"/>
                </a:solidFill>
                <a:latin typeface="+mn-lt"/>
              </a:rPr>
              <a:t>temps</a:t>
            </a:r>
          </a:p>
          <a:p>
            <a:pPr>
              <a:lnSpc>
                <a:spcPct val="160000"/>
              </a:lnSpc>
            </a:pPr>
            <a:r>
              <a:rPr lang="fr-FR" sz="2400" dirty="0">
                <a:solidFill>
                  <a:srgbClr val="FF0000"/>
                </a:solidFill>
                <a:latin typeface="+mn-lt"/>
              </a:rPr>
              <a:t>Fiabilité</a:t>
            </a:r>
            <a:r>
              <a:rPr lang="fr-FR" sz="2400" dirty="0">
                <a:latin typeface="+mn-lt"/>
              </a:rPr>
              <a:t> ?</a:t>
            </a:r>
          </a:p>
          <a:p>
            <a:pPr>
              <a:lnSpc>
                <a:spcPct val="160000"/>
              </a:lnSpc>
            </a:pPr>
            <a:r>
              <a:rPr lang="fr-FR" sz="2400" dirty="0">
                <a:latin typeface="+mn-lt"/>
              </a:rPr>
              <a:t>Catégorisation </a:t>
            </a:r>
            <a:r>
              <a:rPr lang="fr-FR" sz="2400" dirty="0">
                <a:solidFill>
                  <a:srgbClr val="FF0000"/>
                </a:solidFill>
                <a:latin typeface="+mn-lt"/>
              </a:rPr>
              <a:t>arbitraire</a:t>
            </a:r>
            <a:r>
              <a:rPr lang="fr-FR" sz="2400" dirty="0">
                <a:latin typeface="+mn-lt"/>
              </a:rPr>
              <a:t> ?</a:t>
            </a:r>
          </a:p>
          <a:p>
            <a:pPr>
              <a:lnSpc>
                <a:spcPct val="160000"/>
              </a:lnSpc>
            </a:pPr>
            <a:r>
              <a:rPr lang="fr-FR" sz="2400" dirty="0">
                <a:latin typeface="+mn-lt"/>
              </a:rPr>
              <a:t>Gestion de la </a:t>
            </a:r>
            <a:r>
              <a:rPr lang="fr-FR" sz="2400" dirty="0">
                <a:solidFill>
                  <a:srgbClr val="FF0000"/>
                </a:solidFill>
                <a:latin typeface="+mn-lt"/>
              </a:rPr>
              <a:t>croissance</a:t>
            </a:r>
            <a:r>
              <a:rPr lang="fr-FR" sz="2400" dirty="0">
                <a:latin typeface="+mn-lt"/>
              </a:rPr>
              <a:t> de produits a vendre</a:t>
            </a:r>
          </a:p>
          <a:p>
            <a:pPr lvl="0">
              <a:buFontTx/>
              <a:buChar char="-"/>
            </a:pPr>
            <a:endParaRPr lang="fr-FR" dirty="0">
              <a:latin typeface="+mn-lt"/>
            </a:endParaRPr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>
                <a:latin typeface="+mn-lt"/>
              </a:rPr>
              <a:pPr lvl="0"/>
              <a:t>5</a:t>
            </a:fld>
            <a:endParaRPr lang="fr"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D6BD10-881A-1FB5-FB76-1AF4D17DF353}"/>
              </a:ext>
            </a:extLst>
          </p:cNvPr>
          <p:cNvSpPr txBox="1"/>
          <p:nvPr/>
        </p:nvSpPr>
        <p:spPr>
          <a:xfrm>
            <a:off x="2733011" y="1435740"/>
            <a:ext cx="3770425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600" b="1" dirty="0">
                <a:latin typeface="+mn-lt"/>
              </a:rPr>
              <a:t>Baby Care </a:t>
            </a:r>
          </a:p>
          <a:p>
            <a:r>
              <a:rPr lang="fr-FR" sz="1600" dirty="0">
                <a:latin typeface="+mn-lt"/>
              </a:rPr>
              <a:t>     &gt;&gt; Baby &amp; Kids Gifts </a:t>
            </a:r>
          </a:p>
          <a:p>
            <a:r>
              <a:rPr lang="fr-FR" sz="1600" dirty="0">
                <a:latin typeface="+mn-lt"/>
              </a:rPr>
              <a:t>          &gt;&gt; </a:t>
            </a:r>
            <a:r>
              <a:rPr lang="fr-FR" sz="1600" dirty="0" err="1">
                <a:latin typeface="+mn-lt"/>
              </a:rPr>
              <a:t>Decorations</a:t>
            </a:r>
            <a:endParaRPr lang="fr-FR" sz="1600" dirty="0">
              <a:latin typeface="+mn-lt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B62D07-3AEA-E847-A386-75389CE4C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274" y="4102807"/>
            <a:ext cx="2758476" cy="119030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98D30FE-0E67-9353-B9B8-BB8925EBF3A8}"/>
              </a:ext>
            </a:extLst>
          </p:cNvPr>
          <p:cNvSpPr txBox="1"/>
          <p:nvPr/>
        </p:nvSpPr>
        <p:spPr>
          <a:xfrm>
            <a:off x="2733012" y="2474893"/>
            <a:ext cx="3770425" cy="95410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txBody>
          <a:bodyPr wrap="square">
            <a:spAutoFit/>
          </a:bodyPr>
          <a:lstStyle/>
          <a:p>
            <a:r>
              <a:rPr lang="fr-FR" dirty="0" err="1">
                <a:latin typeface="+mn-lt"/>
              </a:rPr>
              <a:t>Specifications</a:t>
            </a:r>
            <a:r>
              <a:rPr lang="fr-FR" dirty="0">
                <a:latin typeface="+mn-lt"/>
              </a:rPr>
              <a:t> of </a:t>
            </a:r>
            <a:r>
              <a:rPr lang="fr-FR" b="1" dirty="0" err="1">
                <a:solidFill>
                  <a:schemeClr val="accent5">
                    <a:lumMod val="75000"/>
                  </a:schemeClr>
                </a:solidFill>
                <a:highlight>
                  <a:srgbClr val="D6EBFF"/>
                </a:highlight>
                <a:latin typeface="+mn-lt"/>
              </a:rPr>
              <a:t>Doraemon</a:t>
            </a:r>
            <a:r>
              <a:rPr lang="fr-FR" b="1" dirty="0">
                <a:highlight>
                  <a:srgbClr val="D6EBFF"/>
                </a:highlight>
                <a:latin typeface="+mn-lt"/>
              </a:rPr>
              <a:t> Gift Family </a:t>
            </a:r>
            <a:r>
              <a:rPr lang="fr-FR" b="1" dirty="0" err="1">
                <a:highlight>
                  <a:srgbClr val="D6EBFF"/>
                </a:highlight>
                <a:latin typeface="+mn-lt"/>
              </a:rPr>
              <a:t>Ceramic</a:t>
            </a:r>
            <a:r>
              <a:rPr lang="fr-FR" b="1" dirty="0">
                <a:highlight>
                  <a:srgbClr val="D6EBFF"/>
                </a:highlight>
                <a:latin typeface="+mn-lt"/>
              </a:rPr>
              <a:t> Coffee Mug </a:t>
            </a:r>
            <a:r>
              <a:rPr lang="fr-FR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Multicolour</a:t>
            </a:r>
            <a:r>
              <a:rPr lang="fr-FR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Mug - 325 ml In The Box Sales Package </a:t>
            </a:r>
            <a:r>
              <a:rPr lang="fr-FR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Ceramic</a:t>
            </a:r>
            <a:r>
              <a:rPr lang="fr-FR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Coffee Mug General Type Mug Size in </a:t>
            </a:r>
            <a:r>
              <a:rPr lang="fr-FR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Number</a:t>
            </a:r>
            <a:r>
              <a:rPr lang="fr-FR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9 </a:t>
            </a:r>
            <a:r>
              <a:rPr lang="fr-FR" i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inch</a:t>
            </a:r>
            <a:r>
              <a:rPr lang="fr-FR" i="1" dirty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rPr>
              <a:t> Size Small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7E75F9-0082-84C6-D6C8-BD0E30F5E896}"/>
              </a:ext>
            </a:extLst>
          </p:cNvPr>
          <p:cNvSpPr txBox="1"/>
          <p:nvPr/>
        </p:nvSpPr>
        <p:spPr>
          <a:xfrm>
            <a:off x="2733010" y="3637156"/>
            <a:ext cx="3770425" cy="307777"/>
          </a:xfrm>
          <a:prstGeom prst="rect">
            <a:avLst/>
          </a:prstGeom>
          <a:solidFill>
            <a:srgbClr val="F0E1A7"/>
          </a:solidFill>
        </p:spPr>
        <p:txBody>
          <a:bodyPr wrap="square">
            <a:spAutoFit/>
          </a:bodyPr>
          <a:lstStyle/>
          <a:p>
            <a:r>
              <a:rPr lang="fr-FR" dirty="0">
                <a:latin typeface="+mn-lt"/>
              </a:rPr>
              <a:t>6325bf868b9040a0599f257aba42e9e0.jpg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1FD948-BCE3-DC48-FB23-FA58758553E3}"/>
              </a:ext>
            </a:extLst>
          </p:cNvPr>
          <p:cNvSpPr txBox="1"/>
          <p:nvPr/>
        </p:nvSpPr>
        <p:spPr>
          <a:xfrm>
            <a:off x="415650" y="6415507"/>
            <a:ext cx="36384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latin typeface="+mn-lt"/>
              </a:rPr>
              <a:t>flipkart_com-ecommerce_sample_1050.csv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7BE5800-B301-0CB1-BDE3-DE53649CD4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134081" y="1830383"/>
            <a:ext cx="617645" cy="54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2162F9-B575-415A-C5E4-CF66504D2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1464076" y="3791045"/>
            <a:ext cx="1268934" cy="176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DB7D326-2CC3-54C0-F00D-913864313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2624" y="2284312"/>
            <a:ext cx="1563415" cy="667550"/>
          </a:xfrm>
          <a:custGeom>
            <a:avLst/>
            <a:gdLst>
              <a:gd name="connsiteX0" fmla="*/ 0 w 1563415"/>
              <a:gd name="connsiteY0" fmla="*/ 0 h 667550"/>
              <a:gd name="connsiteX1" fmla="*/ 489870 w 1563415"/>
              <a:gd name="connsiteY1" fmla="*/ 0 h 667550"/>
              <a:gd name="connsiteX2" fmla="*/ 995374 w 1563415"/>
              <a:gd name="connsiteY2" fmla="*/ 0 h 667550"/>
              <a:gd name="connsiteX3" fmla="*/ 1563415 w 1563415"/>
              <a:gd name="connsiteY3" fmla="*/ 0 h 667550"/>
              <a:gd name="connsiteX4" fmla="*/ 1563415 w 1563415"/>
              <a:gd name="connsiteY4" fmla="*/ 667550 h 667550"/>
              <a:gd name="connsiteX5" fmla="*/ 1042277 w 1563415"/>
              <a:gd name="connsiteY5" fmla="*/ 667550 h 667550"/>
              <a:gd name="connsiteX6" fmla="*/ 489870 w 1563415"/>
              <a:gd name="connsiteY6" fmla="*/ 667550 h 667550"/>
              <a:gd name="connsiteX7" fmla="*/ 0 w 1563415"/>
              <a:gd name="connsiteY7" fmla="*/ 667550 h 667550"/>
              <a:gd name="connsiteX8" fmla="*/ 0 w 1563415"/>
              <a:gd name="connsiteY8" fmla="*/ 0 h 66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3415" h="667550" fill="none" extrusionOk="0">
                <a:moveTo>
                  <a:pt x="0" y="0"/>
                </a:moveTo>
                <a:cubicBezTo>
                  <a:pt x="242519" y="591"/>
                  <a:pt x="346649" y="21453"/>
                  <a:pt x="489870" y="0"/>
                </a:cubicBezTo>
                <a:cubicBezTo>
                  <a:pt x="633091" y="-21453"/>
                  <a:pt x="775193" y="-15754"/>
                  <a:pt x="995374" y="0"/>
                </a:cubicBezTo>
                <a:cubicBezTo>
                  <a:pt x="1215555" y="15754"/>
                  <a:pt x="1434246" y="18213"/>
                  <a:pt x="1563415" y="0"/>
                </a:cubicBezTo>
                <a:cubicBezTo>
                  <a:pt x="1562268" y="138242"/>
                  <a:pt x="1593170" y="443310"/>
                  <a:pt x="1563415" y="667550"/>
                </a:cubicBezTo>
                <a:cubicBezTo>
                  <a:pt x="1373852" y="688323"/>
                  <a:pt x="1290415" y="667967"/>
                  <a:pt x="1042277" y="667550"/>
                </a:cubicBezTo>
                <a:cubicBezTo>
                  <a:pt x="794139" y="667133"/>
                  <a:pt x="693790" y="642653"/>
                  <a:pt x="489870" y="667550"/>
                </a:cubicBezTo>
                <a:cubicBezTo>
                  <a:pt x="285950" y="692447"/>
                  <a:pt x="173524" y="655728"/>
                  <a:pt x="0" y="667550"/>
                </a:cubicBezTo>
                <a:cubicBezTo>
                  <a:pt x="25680" y="407853"/>
                  <a:pt x="7239" y="322312"/>
                  <a:pt x="0" y="0"/>
                </a:cubicBezTo>
                <a:close/>
              </a:path>
              <a:path w="1563415" h="667550" stroke="0" extrusionOk="0">
                <a:moveTo>
                  <a:pt x="0" y="0"/>
                </a:moveTo>
                <a:cubicBezTo>
                  <a:pt x="246303" y="20156"/>
                  <a:pt x="350029" y="-3978"/>
                  <a:pt x="505504" y="0"/>
                </a:cubicBezTo>
                <a:cubicBezTo>
                  <a:pt x="660979" y="3978"/>
                  <a:pt x="876433" y="14303"/>
                  <a:pt x="1042277" y="0"/>
                </a:cubicBezTo>
                <a:cubicBezTo>
                  <a:pt x="1208121" y="-14303"/>
                  <a:pt x="1305178" y="12468"/>
                  <a:pt x="1563415" y="0"/>
                </a:cubicBezTo>
                <a:cubicBezTo>
                  <a:pt x="1553549" y="151637"/>
                  <a:pt x="1558929" y="458257"/>
                  <a:pt x="1563415" y="667550"/>
                </a:cubicBezTo>
                <a:cubicBezTo>
                  <a:pt x="1371242" y="663070"/>
                  <a:pt x="1239153" y="672933"/>
                  <a:pt x="1026643" y="667550"/>
                </a:cubicBezTo>
                <a:cubicBezTo>
                  <a:pt x="814133" y="662167"/>
                  <a:pt x="676179" y="671592"/>
                  <a:pt x="552407" y="667550"/>
                </a:cubicBezTo>
                <a:cubicBezTo>
                  <a:pt x="428635" y="663508"/>
                  <a:pt x="259204" y="677863"/>
                  <a:pt x="0" y="667550"/>
                </a:cubicBezTo>
                <a:cubicBezTo>
                  <a:pt x="21940" y="397178"/>
                  <a:pt x="26758" y="229481"/>
                  <a:pt x="0" y="0"/>
                </a:cubicBezTo>
                <a:close/>
              </a:path>
            </a:pathLst>
          </a:custGeom>
          <a:solidFill>
            <a:srgbClr val="D6EBFF">
              <a:alpha val="27000"/>
            </a:srgbClr>
          </a:solidFill>
          <a:ln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BC4D5A-4D78-6EBC-4A67-9AFB29657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1936368" y="2951947"/>
            <a:ext cx="796644" cy="13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31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869FEC-8BAB-A201-B158-E46174DB8D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93342" y="5707932"/>
            <a:ext cx="4900308" cy="1002936"/>
          </a:xfrm>
          <a:prstGeom prst="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5B5BE6-AE0B-4351-B08F-817574F3F986}"/>
              </a:ext>
            </a:extLst>
          </p:cNvPr>
          <p:cNvSpPr/>
          <p:nvPr/>
        </p:nvSpPr>
        <p:spPr>
          <a:xfrm>
            <a:off x="444953" y="2495163"/>
            <a:ext cx="1600908" cy="111698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fr-FR" sz="1800" dirty="0" err="1"/>
              <a:t>Text</a:t>
            </a:r>
            <a:r>
              <a:rPr lang="fr-FR" sz="1800" dirty="0"/>
              <a:t> </a:t>
            </a:r>
          </a:p>
          <a:p>
            <a:pPr algn="ctr"/>
            <a:r>
              <a:rPr lang="fr-FR" sz="1800" dirty="0" err="1"/>
              <a:t>preprocessing</a:t>
            </a:r>
            <a:endParaRPr lang="fr-FR" sz="1800" dirty="0"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Les démarches</a:t>
            </a:r>
            <a:br>
              <a:rPr lang="fr-FR" dirty="0"/>
            </a:br>
            <a:endParaRPr lang="fr-FR"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6</a:t>
            </a:fld>
            <a:endParaRPr lang="fr"/>
          </a:p>
        </p:txBody>
      </p:sp>
      <p:grpSp>
        <p:nvGrpSpPr>
          <p:cNvPr id="30" name="Google Shape;184;p9">
            <a:extLst>
              <a:ext uri="{FF2B5EF4-FFF2-40B4-BE49-F238E27FC236}">
                <a16:creationId xmlns:a16="http://schemas.microsoft.com/office/drawing/2014/main" id="{42472517-6B18-650D-E0E2-3517EACEB551}"/>
              </a:ext>
            </a:extLst>
          </p:cNvPr>
          <p:cNvGrpSpPr/>
          <p:nvPr/>
        </p:nvGrpSpPr>
        <p:grpSpPr>
          <a:xfrm>
            <a:off x="722584" y="1276627"/>
            <a:ext cx="11123893" cy="896593"/>
            <a:chOff x="2717" y="0"/>
            <a:chExt cx="11123893" cy="630572"/>
          </a:xfrm>
        </p:grpSpPr>
        <p:sp>
          <p:nvSpPr>
            <p:cNvPr id="32" name="Google Shape;185;p9">
              <a:extLst>
                <a:ext uri="{FF2B5EF4-FFF2-40B4-BE49-F238E27FC236}">
                  <a16:creationId xmlns:a16="http://schemas.microsoft.com/office/drawing/2014/main" id="{150DBFD2-4E3D-2BCF-F475-C7A490F544DB}"/>
                </a:ext>
              </a:extLst>
            </p:cNvPr>
            <p:cNvSpPr/>
            <p:nvPr/>
          </p:nvSpPr>
          <p:spPr>
            <a:xfrm>
              <a:off x="2717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" name="Google Shape;186;p9">
              <a:extLst>
                <a:ext uri="{FF2B5EF4-FFF2-40B4-BE49-F238E27FC236}">
                  <a16:creationId xmlns:a16="http://schemas.microsoft.com/office/drawing/2014/main" id="{F26DE202-C0E7-A504-CF98-158A15E228CC}"/>
                </a:ext>
              </a:extLst>
            </p:cNvPr>
            <p:cNvSpPr txBox="1"/>
            <p:nvPr/>
          </p:nvSpPr>
          <p:spPr>
            <a:xfrm>
              <a:off x="318003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dirty="0">
                  <a:solidFill>
                    <a:schemeClr val="lt1"/>
                  </a:solidFill>
                </a:rPr>
                <a:t>Prétraitement</a:t>
              </a:r>
              <a:endParaRPr lang="fr" sz="2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87;p9">
              <a:extLst>
                <a:ext uri="{FF2B5EF4-FFF2-40B4-BE49-F238E27FC236}">
                  <a16:creationId xmlns:a16="http://schemas.microsoft.com/office/drawing/2014/main" id="{EB95065A-3745-1F2D-FF27-C63B74459740}"/>
                </a:ext>
              </a:extLst>
            </p:cNvPr>
            <p:cNvSpPr/>
            <p:nvPr/>
          </p:nvSpPr>
          <p:spPr>
            <a:xfrm>
              <a:off x="2179131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chemeClr val="accent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Google Shape;188;p9">
              <a:extLst>
                <a:ext uri="{FF2B5EF4-FFF2-40B4-BE49-F238E27FC236}">
                  <a16:creationId xmlns:a16="http://schemas.microsoft.com/office/drawing/2014/main" id="{50F20C74-7C2D-97DC-BD3B-744DD42BE169}"/>
                </a:ext>
              </a:extLst>
            </p:cNvPr>
            <p:cNvSpPr txBox="1"/>
            <p:nvPr/>
          </p:nvSpPr>
          <p:spPr>
            <a:xfrm>
              <a:off x="2494417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Extraction de </a:t>
              </a:r>
              <a:r>
                <a:rPr lang="en-GB" sz="2000" b="0" i="0" u="none" strike="noStrike" cap="none" dirty="0" err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</a:t>
              </a:r>
              <a:r>
                <a:rPr lang="en-GB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features</a:t>
              </a:r>
              <a:endParaRPr sz="1800" dirty="0"/>
            </a:p>
          </p:txBody>
        </p:sp>
        <p:sp>
          <p:nvSpPr>
            <p:cNvPr id="36" name="Google Shape;189;p9">
              <a:extLst>
                <a:ext uri="{FF2B5EF4-FFF2-40B4-BE49-F238E27FC236}">
                  <a16:creationId xmlns:a16="http://schemas.microsoft.com/office/drawing/2014/main" id="{DC823A87-1883-F9EF-4C19-0D7EE00C13E3}"/>
                </a:ext>
              </a:extLst>
            </p:cNvPr>
            <p:cNvSpPr/>
            <p:nvPr/>
          </p:nvSpPr>
          <p:spPr>
            <a:xfrm>
              <a:off x="435554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" name="Google Shape;190;p9">
              <a:extLst>
                <a:ext uri="{FF2B5EF4-FFF2-40B4-BE49-F238E27FC236}">
                  <a16:creationId xmlns:a16="http://schemas.microsoft.com/office/drawing/2014/main" id="{219DE40C-C525-533A-35F0-54AD6321CCBC}"/>
                </a:ext>
              </a:extLst>
            </p:cNvPr>
            <p:cNvSpPr txBox="1"/>
            <p:nvPr/>
          </p:nvSpPr>
          <p:spPr>
            <a:xfrm>
              <a:off x="467083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GB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Reduction de</a:t>
              </a: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dimensions</a:t>
              </a:r>
              <a:endParaRPr sz="1800" dirty="0"/>
            </a:p>
          </p:txBody>
        </p:sp>
        <p:sp>
          <p:nvSpPr>
            <p:cNvPr id="38" name="Google Shape;191;p9">
              <a:extLst>
                <a:ext uri="{FF2B5EF4-FFF2-40B4-BE49-F238E27FC236}">
                  <a16:creationId xmlns:a16="http://schemas.microsoft.com/office/drawing/2014/main" id="{412A83BC-B090-16B2-7E88-37A029B9F397}"/>
                </a:ext>
              </a:extLst>
            </p:cNvPr>
            <p:cNvSpPr/>
            <p:nvPr/>
          </p:nvSpPr>
          <p:spPr>
            <a:xfrm>
              <a:off x="656809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chemeClr val="tx2">
                <a:lumMod val="75000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" name="Google Shape;192;p9">
              <a:extLst>
                <a:ext uri="{FF2B5EF4-FFF2-40B4-BE49-F238E27FC236}">
                  <a16:creationId xmlns:a16="http://schemas.microsoft.com/office/drawing/2014/main" id="{F36E9AB5-3C6D-CF29-81B6-A8D5BDF0F803}"/>
                </a:ext>
              </a:extLst>
            </p:cNvPr>
            <p:cNvSpPr txBox="1"/>
            <p:nvPr/>
          </p:nvSpPr>
          <p:spPr>
            <a:xfrm>
              <a:off x="688338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dirty="0">
                  <a:solidFill>
                    <a:schemeClr val="lt1"/>
                  </a:solidFill>
                </a:rPr>
                <a:t>C</a:t>
              </a: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lassification</a:t>
              </a:r>
              <a:endParaRPr sz="1800" dirty="0"/>
            </a:p>
          </p:txBody>
        </p:sp>
        <p:sp>
          <p:nvSpPr>
            <p:cNvPr id="40" name="Google Shape;193;p9">
              <a:extLst>
                <a:ext uri="{FF2B5EF4-FFF2-40B4-BE49-F238E27FC236}">
                  <a16:creationId xmlns:a16="http://schemas.microsoft.com/office/drawing/2014/main" id="{388CB096-A4EF-E57C-3FEB-95014C1821AC}"/>
                </a:ext>
              </a:extLst>
            </p:cNvPr>
            <p:cNvSpPr/>
            <p:nvPr/>
          </p:nvSpPr>
          <p:spPr>
            <a:xfrm>
              <a:off x="8708373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" name="Google Shape;194;p9">
              <a:extLst>
                <a:ext uri="{FF2B5EF4-FFF2-40B4-BE49-F238E27FC236}">
                  <a16:creationId xmlns:a16="http://schemas.microsoft.com/office/drawing/2014/main" id="{A59F3AA6-EA5F-E80B-A0B4-852A0CD2C5F6}"/>
                </a:ext>
              </a:extLst>
            </p:cNvPr>
            <p:cNvSpPr txBox="1"/>
            <p:nvPr/>
          </p:nvSpPr>
          <p:spPr>
            <a:xfrm>
              <a:off x="9023659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2000" dirty="0">
                  <a:solidFill>
                    <a:schemeClr val="lt1"/>
                  </a:solidFill>
                </a:rPr>
                <a:t>Évaluation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0AAF113-889E-891C-BDB2-306F9BFA5A55}"/>
              </a:ext>
            </a:extLst>
          </p:cNvPr>
          <p:cNvSpPr/>
          <p:nvPr/>
        </p:nvSpPr>
        <p:spPr>
          <a:xfrm>
            <a:off x="2758842" y="2248222"/>
            <a:ext cx="1830949" cy="17113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800" dirty="0"/>
              <a:t>Bag of </a:t>
            </a:r>
            <a:r>
              <a:rPr lang="fr-FR" sz="1800" dirty="0" err="1"/>
              <a:t>Words</a:t>
            </a:r>
            <a:endParaRPr lang="fr-FR" sz="1800" dirty="0"/>
          </a:p>
          <a:p>
            <a:pPr algn="ctr">
              <a:lnSpc>
                <a:spcPct val="150000"/>
              </a:lnSpc>
            </a:pPr>
            <a:r>
              <a:rPr lang="fr-FR" sz="1800" dirty="0"/>
              <a:t>Topic </a:t>
            </a:r>
            <a:r>
              <a:rPr lang="fr-FR" sz="1800" dirty="0" err="1"/>
              <a:t>modelling</a:t>
            </a:r>
            <a:endParaRPr lang="fr-FR" sz="1800" dirty="0"/>
          </a:p>
          <a:p>
            <a:pPr algn="ctr">
              <a:lnSpc>
                <a:spcPct val="150000"/>
              </a:lnSpc>
            </a:pPr>
            <a:r>
              <a:rPr lang="fr-FR" sz="1800" dirty="0"/>
              <a:t>Word </a:t>
            </a:r>
            <a:r>
              <a:rPr lang="fr-FR" sz="1800" dirty="0" err="1"/>
              <a:t>vectors</a:t>
            </a:r>
            <a:endParaRPr lang="fr-FR" sz="1800" dirty="0"/>
          </a:p>
          <a:p>
            <a:pPr algn="ctr">
              <a:lnSpc>
                <a:spcPct val="150000"/>
              </a:lnSpc>
            </a:pPr>
            <a:r>
              <a:rPr lang="fr-FR" sz="1800" dirty="0"/>
              <a:t>Word </a:t>
            </a:r>
            <a:r>
              <a:rPr lang="fr-FR" sz="1800" dirty="0" err="1"/>
              <a:t>embedding</a:t>
            </a:r>
            <a:endParaRPr lang="fr-FR" sz="18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B0EEEB4-0DEA-1196-F8FE-CBF3E6E7DAA4}"/>
              </a:ext>
            </a:extLst>
          </p:cNvPr>
          <p:cNvSpPr/>
          <p:nvPr/>
        </p:nvSpPr>
        <p:spPr>
          <a:xfrm>
            <a:off x="485754" y="5360047"/>
            <a:ext cx="1628714" cy="1116987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fr-FR" sz="1800" dirty="0"/>
              <a:t>Image </a:t>
            </a:r>
          </a:p>
          <a:p>
            <a:pPr algn="ctr"/>
            <a:r>
              <a:rPr lang="fr-FR" sz="1800" dirty="0" err="1"/>
              <a:t>preprocessing</a:t>
            </a:r>
            <a:endParaRPr lang="fr-FR" sz="18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E4CDF47-C6FC-39CF-5F51-549399C3493D}"/>
              </a:ext>
            </a:extLst>
          </p:cNvPr>
          <p:cNvSpPr/>
          <p:nvPr/>
        </p:nvSpPr>
        <p:spPr>
          <a:xfrm>
            <a:off x="2631783" y="5182373"/>
            <a:ext cx="2255746" cy="12958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800" dirty="0"/>
              <a:t>Bag of Visual </a:t>
            </a:r>
            <a:r>
              <a:rPr lang="fr-FR" sz="1800" dirty="0" err="1"/>
              <a:t>Features</a:t>
            </a:r>
            <a:endParaRPr lang="fr-FR" sz="1800" dirty="0"/>
          </a:p>
          <a:p>
            <a:pPr algn="ctr">
              <a:lnSpc>
                <a:spcPct val="150000"/>
              </a:lnSpc>
            </a:pPr>
            <a:r>
              <a:rPr lang="fr-FR" sz="1800" dirty="0"/>
              <a:t>Visual </a:t>
            </a:r>
            <a:r>
              <a:rPr lang="fr-FR" sz="1800" dirty="0" err="1"/>
              <a:t>feature</a:t>
            </a:r>
            <a:r>
              <a:rPr lang="fr-FR" sz="1800" dirty="0"/>
              <a:t> </a:t>
            </a:r>
            <a:r>
              <a:rPr lang="fr-FR" sz="1800" dirty="0" err="1"/>
              <a:t>vectors</a:t>
            </a:r>
            <a:endParaRPr lang="fr-FR" sz="1800" dirty="0"/>
          </a:p>
          <a:p>
            <a:pPr algn="ctr">
              <a:lnSpc>
                <a:spcPct val="150000"/>
              </a:lnSpc>
            </a:pPr>
            <a:r>
              <a:rPr lang="fr-FR" sz="1800" dirty="0"/>
              <a:t>Convolution (CNN)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54E3073-5A05-8F2A-848B-93B6E9DF29C2}"/>
              </a:ext>
            </a:extLst>
          </p:cNvPr>
          <p:cNvSpPr/>
          <p:nvPr/>
        </p:nvSpPr>
        <p:spPr>
          <a:xfrm>
            <a:off x="6263488" y="2408710"/>
            <a:ext cx="767579" cy="3172663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>
              <a:lnSpc>
                <a:spcPct val="150000"/>
              </a:lnSpc>
            </a:pPr>
            <a:r>
              <a:rPr lang="fr-FR" sz="1800" dirty="0"/>
              <a:t>PCA</a:t>
            </a:r>
          </a:p>
          <a:p>
            <a:pPr algn="ctr">
              <a:lnSpc>
                <a:spcPct val="150000"/>
              </a:lnSpc>
            </a:pPr>
            <a:r>
              <a:rPr lang="fr-FR" sz="1800" dirty="0"/>
              <a:t>T-SNE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D2E7D2-2E7C-31D0-9E48-F5591D2E8858}"/>
              </a:ext>
            </a:extLst>
          </p:cNvPr>
          <p:cNvSpPr/>
          <p:nvPr/>
        </p:nvSpPr>
        <p:spPr>
          <a:xfrm>
            <a:off x="5912095" y="6058982"/>
            <a:ext cx="1534394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800" dirty="0" err="1"/>
              <a:t>Pooling</a:t>
            </a:r>
            <a:r>
              <a:rPr lang="fr-FR" sz="1800" dirty="0"/>
              <a:t> </a:t>
            </a:r>
            <a:r>
              <a:rPr lang="fr-FR" sz="1800" dirty="0" err="1"/>
              <a:t>Layers</a:t>
            </a:r>
            <a:endParaRPr lang="fr-FR" sz="1800" dirty="0"/>
          </a:p>
          <a:p>
            <a:pPr algn="ctr"/>
            <a:r>
              <a:rPr lang="fr-FR" sz="1800" dirty="0"/>
              <a:t>Dense </a:t>
            </a:r>
            <a:r>
              <a:rPr lang="fr-FR" sz="1800" dirty="0" err="1"/>
              <a:t>Layers</a:t>
            </a:r>
            <a:endParaRPr lang="fr-FR" sz="1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CAF0D6-04D9-30CB-B14B-22F6F72A29CB}"/>
              </a:ext>
            </a:extLst>
          </p:cNvPr>
          <p:cNvSpPr/>
          <p:nvPr/>
        </p:nvSpPr>
        <p:spPr>
          <a:xfrm>
            <a:off x="7656488" y="2536718"/>
            <a:ext cx="1654620" cy="36933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800" dirty="0"/>
              <a:t>Non-supervisée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0A19AF-E0CB-24F0-AB70-496ED67CE431}"/>
              </a:ext>
            </a:extLst>
          </p:cNvPr>
          <p:cNvSpPr/>
          <p:nvPr/>
        </p:nvSpPr>
        <p:spPr>
          <a:xfrm>
            <a:off x="7675236" y="3615124"/>
            <a:ext cx="1720343" cy="64633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800" dirty="0"/>
              <a:t>Semi-supervisée</a:t>
            </a:r>
          </a:p>
          <a:p>
            <a:pPr algn="ctr"/>
            <a:r>
              <a:rPr lang="fr-FR" sz="1800" dirty="0"/>
              <a:t>(nb clusters)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6170D6-AD97-56A3-4EA5-DF0349C64999}"/>
              </a:ext>
            </a:extLst>
          </p:cNvPr>
          <p:cNvSpPr/>
          <p:nvPr/>
        </p:nvSpPr>
        <p:spPr>
          <a:xfrm>
            <a:off x="7916487" y="4741654"/>
            <a:ext cx="1237839" cy="646331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800" dirty="0"/>
              <a:t>Supervisée</a:t>
            </a:r>
          </a:p>
          <a:p>
            <a:pPr algn="ctr"/>
            <a:r>
              <a:rPr lang="fr-FR" sz="1800" dirty="0"/>
              <a:t>(train, test)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AA5E12D-0515-DAEC-FF62-FCE1D4E26AB7}"/>
              </a:ext>
            </a:extLst>
          </p:cNvPr>
          <p:cNvSpPr/>
          <p:nvPr/>
        </p:nvSpPr>
        <p:spPr>
          <a:xfrm>
            <a:off x="9829934" y="2173219"/>
            <a:ext cx="1665841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800" dirty="0"/>
              <a:t>Silhouette, </a:t>
            </a:r>
          </a:p>
          <a:p>
            <a:pPr algn="ctr"/>
            <a:r>
              <a:rPr lang="fr-FR" sz="1800" dirty="0" err="1"/>
              <a:t>distortion</a:t>
            </a:r>
            <a:endParaRPr lang="fr-FR" sz="1800" dirty="0"/>
          </a:p>
          <a:p>
            <a:pPr algn="ctr"/>
            <a:r>
              <a:rPr lang="fr-FR" sz="1800" dirty="0"/>
              <a:t>intra/inter </a:t>
            </a:r>
          </a:p>
          <a:p>
            <a:pPr algn="ctr"/>
            <a:r>
              <a:rPr lang="fr-FR" sz="1800" dirty="0"/>
              <a:t>cluster variance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4899DF-BEA4-3201-4138-30A9F8B40777}"/>
              </a:ext>
            </a:extLst>
          </p:cNvPr>
          <p:cNvSpPr/>
          <p:nvPr/>
        </p:nvSpPr>
        <p:spPr>
          <a:xfrm>
            <a:off x="2758842" y="4159223"/>
            <a:ext cx="2603996" cy="8761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fr-FR" sz="1800" dirty="0"/>
              <a:t>Agrégat des meilleurs</a:t>
            </a:r>
          </a:p>
          <a:p>
            <a:pPr algn="ctr"/>
            <a:r>
              <a:rPr lang="fr-FR" sz="1800" dirty="0"/>
              <a:t>texte + image </a:t>
            </a:r>
            <a:r>
              <a:rPr lang="fr-FR" sz="1800" dirty="0" err="1"/>
              <a:t>features</a:t>
            </a:r>
            <a:endParaRPr lang="fr-FR" sz="18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FC78D6-0798-B03B-90D3-D0F2DE32061D}"/>
              </a:ext>
            </a:extLst>
          </p:cNvPr>
          <p:cNvSpPr/>
          <p:nvPr/>
        </p:nvSpPr>
        <p:spPr>
          <a:xfrm>
            <a:off x="9791981" y="3680843"/>
            <a:ext cx="1762021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800" dirty="0"/>
              <a:t>similarité (ARI)</a:t>
            </a:r>
          </a:p>
          <a:p>
            <a:pPr algn="ctr"/>
            <a:r>
              <a:rPr lang="fr-FR" sz="1800" dirty="0"/>
              <a:t>confusion matrix</a:t>
            </a:r>
          </a:p>
          <a:p>
            <a:pPr algn="ctr"/>
            <a:r>
              <a:rPr lang="fr-FR" sz="1800" dirty="0"/>
              <a:t>précision</a:t>
            </a:r>
          </a:p>
          <a:p>
            <a:pPr algn="ctr"/>
            <a:r>
              <a:rPr lang="fr-FR" sz="1800" dirty="0" err="1"/>
              <a:t>recall</a:t>
            </a:r>
            <a:endParaRPr lang="fr-FR" sz="1800" dirty="0"/>
          </a:p>
          <a:p>
            <a:pPr algn="ctr"/>
            <a:r>
              <a:rPr lang="fr-FR" sz="1800" dirty="0" err="1"/>
              <a:t>sankey</a:t>
            </a:r>
            <a:endParaRPr lang="fr-FR" sz="18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A58EF151-1FE9-A9DF-7C02-922C8C95F58E}"/>
              </a:ext>
            </a:extLst>
          </p:cNvPr>
          <p:cNvSpPr/>
          <p:nvPr/>
        </p:nvSpPr>
        <p:spPr>
          <a:xfrm>
            <a:off x="2290063" y="2859615"/>
            <a:ext cx="303278" cy="21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4AB033A-523B-8367-250B-78BE0D41769E}"/>
              </a:ext>
            </a:extLst>
          </p:cNvPr>
          <p:cNvSpPr/>
          <p:nvPr/>
        </p:nvSpPr>
        <p:spPr>
          <a:xfrm>
            <a:off x="2232922" y="5830307"/>
            <a:ext cx="303278" cy="21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9010369-2096-191E-F168-AB3E3CA3ADA8}"/>
              </a:ext>
            </a:extLst>
          </p:cNvPr>
          <p:cNvSpPr/>
          <p:nvPr/>
        </p:nvSpPr>
        <p:spPr>
          <a:xfrm>
            <a:off x="5586518" y="2995540"/>
            <a:ext cx="303278" cy="21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F1C3462-7490-9572-9491-C067EF9D24AD}"/>
              </a:ext>
            </a:extLst>
          </p:cNvPr>
          <p:cNvSpPr/>
          <p:nvPr/>
        </p:nvSpPr>
        <p:spPr>
          <a:xfrm>
            <a:off x="5586518" y="6149598"/>
            <a:ext cx="303278" cy="21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B49F6409-8DA8-1A29-28FC-7EF8D4DBCA0C}"/>
              </a:ext>
            </a:extLst>
          </p:cNvPr>
          <p:cNvSpPr/>
          <p:nvPr/>
        </p:nvSpPr>
        <p:spPr>
          <a:xfrm>
            <a:off x="5586518" y="5292766"/>
            <a:ext cx="303278" cy="21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3FD97206-0C5A-7C6C-EDF6-FA1302D7282A}"/>
              </a:ext>
            </a:extLst>
          </p:cNvPr>
          <p:cNvSpPr/>
          <p:nvPr/>
        </p:nvSpPr>
        <p:spPr>
          <a:xfrm>
            <a:off x="5586518" y="4468051"/>
            <a:ext cx="303278" cy="21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5" name="Arrow: Bent 54">
            <a:extLst>
              <a:ext uri="{FF2B5EF4-FFF2-40B4-BE49-F238E27FC236}">
                <a16:creationId xmlns:a16="http://schemas.microsoft.com/office/drawing/2014/main" id="{98FF395A-EC3E-A5DA-28F2-048A7326B3BF}"/>
              </a:ext>
            </a:extLst>
          </p:cNvPr>
          <p:cNvSpPr/>
          <p:nvPr/>
        </p:nvSpPr>
        <p:spPr>
          <a:xfrm rot="5400000" flipH="1">
            <a:off x="4687942" y="5320172"/>
            <a:ext cx="824211" cy="372527"/>
          </a:xfrm>
          <a:prstGeom prst="bentArrow">
            <a:avLst>
              <a:gd name="adj1" fmla="val 22082"/>
              <a:gd name="adj2" fmla="val 23452"/>
              <a:gd name="adj3" fmla="val 18808"/>
              <a:gd name="adj4" fmla="val 4375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Arrow: Bent 55">
            <a:extLst>
              <a:ext uri="{FF2B5EF4-FFF2-40B4-BE49-F238E27FC236}">
                <a16:creationId xmlns:a16="http://schemas.microsoft.com/office/drawing/2014/main" id="{30133B23-AB5C-2C34-33FA-0533FFEA99E5}"/>
              </a:ext>
            </a:extLst>
          </p:cNvPr>
          <p:cNvSpPr/>
          <p:nvPr/>
        </p:nvSpPr>
        <p:spPr>
          <a:xfrm rot="5400000">
            <a:off x="4188589" y="3016730"/>
            <a:ext cx="1654787" cy="524927"/>
          </a:xfrm>
          <a:prstGeom prst="bentArrow">
            <a:avLst>
              <a:gd name="adj1" fmla="val 14164"/>
              <a:gd name="adj2" fmla="val 23452"/>
              <a:gd name="adj3" fmla="val 18808"/>
              <a:gd name="adj4" fmla="val 43750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467162C2-0063-45CA-D9E5-5BA5C926F84F}"/>
              </a:ext>
            </a:extLst>
          </p:cNvPr>
          <p:cNvSpPr/>
          <p:nvPr/>
        </p:nvSpPr>
        <p:spPr>
          <a:xfrm>
            <a:off x="9526656" y="2613019"/>
            <a:ext cx="303278" cy="21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4094B33B-168E-517B-E789-75A4AAD9E72A}"/>
              </a:ext>
            </a:extLst>
          </p:cNvPr>
          <p:cNvSpPr/>
          <p:nvPr/>
        </p:nvSpPr>
        <p:spPr>
          <a:xfrm>
            <a:off x="9506189" y="4419506"/>
            <a:ext cx="303278" cy="216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13CDC57-AC91-358A-8B82-36DAB8E35C6D}"/>
              </a:ext>
            </a:extLst>
          </p:cNvPr>
          <p:cNvSpPr/>
          <p:nvPr/>
        </p:nvSpPr>
        <p:spPr>
          <a:xfrm>
            <a:off x="9598658" y="5763747"/>
            <a:ext cx="194636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fr-FR" sz="1800" dirty="0"/>
              <a:t>mots fréquents</a:t>
            </a:r>
          </a:p>
          <a:p>
            <a:pPr algn="ctr"/>
            <a:r>
              <a:rPr lang="fr-FR" sz="1800" dirty="0"/>
              <a:t>T-SNE visualisation</a:t>
            </a:r>
          </a:p>
        </p:txBody>
      </p:sp>
    </p:spTree>
    <p:extLst>
      <p:ext uri="{BB962C8B-B14F-4D97-AF65-F5344CB8AC3E}">
        <p14:creationId xmlns:p14="http://schemas.microsoft.com/office/powerpoint/2010/main" val="281273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02 Classification des textes</a:t>
            </a:r>
          </a:p>
        </p:txBody>
      </p:sp>
      <p:sp>
        <p:nvSpPr>
          <p:cNvPr id="158" name="Google Shape;158;p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7</a:t>
            </a:fld>
            <a:endParaRPr lang="fr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6DCF238E-18CF-E780-6F91-5B09A55AC0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Natural </a:t>
            </a:r>
            <a:r>
              <a:rPr lang="fr-FR" dirty="0" err="1"/>
              <a:t>Language</a:t>
            </a:r>
            <a:r>
              <a:rPr lang="fr-FR" dirty="0"/>
              <a:t> </a:t>
            </a:r>
            <a:r>
              <a:rPr lang="fr-FR" dirty="0" err="1"/>
              <a:t>Processing</a:t>
            </a:r>
            <a:r>
              <a:rPr lang="fr-FR" dirty="0"/>
              <a:t> (NLP)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CBAC9C-6DD4-6AAD-2B4B-C26B780F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Exploration des données textes - catégories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60D0E5-35EF-F8A2-AE61-96EB749D0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700" y="1061406"/>
            <a:ext cx="5333099" cy="5034593"/>
          </a:xfrm>
          <a:ln w="28575">
            <a:solidFill>
              <a:schemeClr val="accent3"/>
            </a:solidFill>
          </a:ln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800" dirty="0"/>
              <a:t>7 catégories principales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475F24F-F491-7F8E-D25C-DB2D1929CD9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203" y="5704832"/>
            <a:ext cx="5333100" cy="985866"/>
          </a:xfrm>
        </p:spPr>
        <p:txBody>
          <a:bodyPr/>
          <a:lstStyle/>
          <a:p>
            <a:pPr marL="107950" indent="0">
              <a:buNone/>
            </a:pPr>
            <a:r>
              <a:rPr lang="fr-FR" dirty="0"/>
              <a:t>62 catégories secondaires</a:t>
            </a:r>
          </a:p>
          <a:p>
            <a:pPr lvl="1"/>
            <a:r>
              <a:rPr lang="fr-FR" dirty="0"/>
              <a:t>Poids trop variés : catégories dominants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D2D49-1203-DCE6-5F5B-5D951C6487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 smtClean="0"/>
              <a:pPr lvl="0"/>
              <a:t>8</a:t>
            </a:fld>
            <a:endParaRPr lang="fr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57CE3C8-D9FA-BB17-6D2D-E2B4275D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418" y="1972315"/>
            <a:ext cx="5478670" cy="3476122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D497CCA6-DCF2-792B-9616-89EEB72B0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7" y="2054808"/>
            <a:ext cx="4759409" cy="30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63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, qr code&#10;&#10;Description automatically generated">
            <a:extLst>
              <a:ext uri="{FF2B5EF4-FFF2-40B4-BE49-F238E27FC236}">
                <a16:creationId xmlns:a16="http://schemas.microsoft.com/office/drawing/2014/main" id="{2F4DF636-6F7C-7168-CE83-205177E54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9" y="1542390"/>
            <a:ext cx="9078922" cy="350344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1CBAC9C-6DD4-6AAD-2B4B-C26B780F3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Exploration des catégories – bruit des mots publicitaires </a:t>
            </a:r>
            <a:br>
              <a:rPr lang="fr-FR" dirty="0"/>
            </a:br>
            <a:endParaRPr lang="fr-F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3212A3C-2ADD-5966-48D3-D855C41D7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31686"/>
            <a:ext cx="11360700" cy="5802900"/>
          </a:xfrm>
        </p:spPr>
        <p:txBody>
          <a:bodyPr/>
          <a:lstStyle/>
          <a:p>
            <a:r>
              <a:rPr lang="fr-FR" dirty="0"/>
              <a:t>Mots fréquents (avant nettoyage)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D2D49-1203-DCE6-5F5B-5D951C6487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 smtClean="0"/>
              <a:pPr lvl="0"/>
              <a:t>9</a:t>
            </a:fld>
            <a:endParaRPr lang="f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3815C9-DB47-221E-4D4C-D0EE7774FEB2}"/>
              </a:ext>
            </a:extLst>
          </p:cNvPr>
          <p:cNvSpPr txBox="1"/>
          <p:nvPr/>
        </p:nvSpPr>
        <p:spPr>
          <a:xfrm>
            <a:off x="7358745" y="3818840"/>
            <a:ext cx="4256316" cy="27699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STOP_PHRASES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Buy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Genuine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Products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'!’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'Cash On Delivery’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'Free Shipping’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'30 Day Replacement </a:t>
            </a:r>
            <a:r>
              <a:rPr lang="fr-F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Guarantee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'Online'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'at Flipkart.com’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Flipkart.com'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'Flipkart.com’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'best </a:t>
            </a:r>
            <a:r>
              <a:rPr lang="fr-F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Lowest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Prices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'Great Discounts’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 </a:t>
            </a:r>
            <a:r>
              <a:rPr lang="fr-F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India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Only</a:t>
            </a:r>
            <a:r>
              <a:rPr lang="fr-F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F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1161388"/>
      </p:ext>
    </p:extLst>
  </p:cSld>
  <p:clrMapOvr>
    <a:masterClrMapping/>
  </p:clrMapOvr>
</p:sld>
</file>

<file path=ppt/theme/theme1.xml><?xml version="1.0" encoding="utf-8"?>
<a:theme xmlns:a="http://schemas.openxmlformats.org/drawingml/2006/main" name="GoSpearmintCustom">
  <a:themeElements>
    <a:clrScheme name="adobe_green_purple_triad">
      <a:dk1>
        <a:srgbClr val="002060"/>
      </a:dk1>
      <a:lt1>
        <a:srgbClr val="FFFFFF"/>
      </a:lt1>
      <a:dk2>
        <a:srgbClr val="31998E"/>
      </a:dk2>
      <a:lt2>
        <a:srgbClr val="3EE6D4"/>
      </a:lt2>
      <a:accent1>
        <a:srgbClr val="992990"/>
      </a:accent1>
      <a:accent2>
        <a:srgbClr val="002060"/>
      </a:accent2>
      <a:accent3>
        <a:srgbClr val="616161"/>
      </a:accent3>
      <a:accent4>
        <a:srgbClr val="999999"/>
      </a:accent4>
      <a:accent5>
        <a:srgbClr val="E655D9"/>
      </a:accent5>
      <a:accent6>
        <a:srgbClr val="E6CD6C"/>
      </a:accent6>
      <a:hlink>
        <a:srgbClr val="FF5252"/>
      </a:hlink>
      <a:folHlink>
        <a:srgbClr val="FF525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SpearmintCustom" id="{20769A2B-7F70-4833-87AE-3DD3A1E17310}" vid="{36D87988-1D16-49B5-AA43-108AE6E8A2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GoSpearmintCustom</Template>
  <TotalTime>2687</TotalTime>
  <Words>1910</Words>
  <Application>Microsoft Office PowerPoint</Application>
  <PresentationFormat>Widescreen</PresentationFormat>
  <Paragraphs>501</Paragraphs>
  <Slides>40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Consolas</vt:lpstr>
      <vt:lpstr>Montserrat</vt:lpstr>
      <vt:lpstr>Proxima Nova</vt:lpstr>
      <vt:lpstr>Segoe WPC</vt:lpstr>
      <vt:lpstr>Symbol</vt:lpstr>
      <vt:lpstr>var(--notebook-cell-output-font-family)</vt:lpstr>
      <vt:lpstr>Wingdings</vt:lpstr>
      <vt:lpstr>GoSpearmintCustom</vt:lpstr>
      <vt:lpstr>Classifiez automatiquement des biens de consommation</vt:lpstr>
      <vt:lpstr>Sommaire</vt:lpstr>
      <vt:lpstr>01 Présentation de la problématique</vt:lpstr>
      <vt:lpstr>Mission - Classification automatique des biens </vt:lpstr>
      <vt:lpstr>Interprétation de la problématique </vt:lpstr>
      <vt:lpstr>Les démarches </vt:lpstr>
      <vt:lpstr>02 Classification des textes</vt:lpstr>
      <vt:lpstr>Exploration des données textes - catégories</vt:lpstr>
      <vt:lpstr>Exploration des catégories – bruit des mots publicitaires  </vt:lpstr>
      <vt:lpstr>Exploration catégories – après pré-traitement</vt:lpstr>
      <vt:lpstr>Prétraitement des textes</vt:lpstr>
      <vt:lpstr>Bag of Words : Count / TF-IDF vectorization</vt:lpstr>
      <vt:lpstr>Bag of Words – Dimension Reduction</vt:lpstr>
      <vt:lpstr>Clustering non-supervisée sur Bag-of-Words</vt:lpstr>
      <vt:lpstr>Clustering semi-supervisée sur Word Frequency (Tf-Idf)</vt:lpstr>
      <vt:lpstr>Evaluation : Précision et Recall</vt:lpstr>
      <vt:lpstr>Clustering (semi-) supervisée : évaluation </vt:lpstr>
      <vt:lpstr>Topic Modelling (LDA)</vt:lpstr>
      <vt:lpstr>Word2Vec – Word vectors</vt:lpstr>
      <vt:lpstr>Clustering sur Word Vectors</vt:lpstr>
      <vt:lpstr>Word Embedding contextuel</vt:lpstr>
      <vt:lpstr>Classification supervisée des textes</vt:lpstr>
      <vt:lpstr>Sommaire – classification textes</vt:lpstr>
      <vt:lpstr>03. Classification des images</vt:lpstr>
      <vt:lpstr>Pré-traitement des images</vt:lpstr>
      <vt:lpstr>SIFT / ORB bag of visual words</vt:lpstr>
      <vt:lpstr>VGG16 CNN pre-entrainé (ImageNet)</vt:lpstr>
      <vt:lpstr>VGG-16 non-supervisée (1000 features)</vt:lpstr>
      <vt:lpstr>VGG-16 semi-supervisée (4096 features)</vt:lpstr>
      <vt:lpstr>VGG-16 supervisée (Transfer Learning)</vt:lpstr>
      <vt:lpstr>Overfitting : Régularisation</vt:lpstr>
      <vt:lpstr>Transfer Learning – VGG16 (pre-entrainé sur ImageNet)</vt:lpstr>
      <vt:lpstr>Sommaire – classification images</vt:lpstr>
      <vt:lpstr>04 Texte + Images</vt:lpstr>
      <vt:lpstr>Clustering non-supervisée sur features des textes et images</vt:lpstr>
      <vt:lpstr>Clustering Images + Textes</vt:lpstr>
      <vt:lpstr>05 Conclusion et améliorations à faire</vt:lpstr>
      <vt:lpstr>Conclusions</vt:lpstr>
      <vt:lpstr>Améliorations à faire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Creasey</dc:creator>
  <cp:lastModifiedBy>Mark Creasey</cp:lastModifiedBy>
  <cp:revision>58</cp:revision>
  <dcterms:created xsi:type="dcterms:W3CDTF">2022-05-13T20:00:42Z</dcterms:created>
  <dcterms:modified xsi:type="dcterms:W3CDTF">2022-05-24T13:12:03Z</dcterms:modified>
</cp:coreProperties>
</file>